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0" r:id="rId4"/>
    <p:sldId id="275" r:id="rId5"/>
    <p:sldId id="272" r:id="rId6"/>
    <p:sldId id="276" r:id="rId7"/>
    <p:sldId id="273" r:id="rId8"/>
    <p:sldId id="274" r:id="rId9"/>
    <p:sldId id="277" r:id="rId10"/>
    <p:sldId id="259" r:id="rId11"/>
    <p:sldId id="260" r:id="rId12"/>
    <p:sldId id="261" r:id="rId13"/>
    <p:sldId id="269" r:id="rId14"/>
    <p:sldId id="271" r:id="rId15"/>
    <p:sldId id="280" r:id="rId16"/>
    <p:sldId id="281" r:id="rId17"/>
    <p:sldId id="282" r:id="rId18"/>
    <p:sldId id="279" r:id="rId19"/>
    <p:sldId id="268"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2912" y="-8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September 25,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September 25,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September 25,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September 25,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September 25,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September 25,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September 25,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September 25,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September 25,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September 25,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September 25,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September 25, 2013</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ww.google.com/url?sa=i&amp;rct=j&amp;q=&amp;esrc=s&amp;frm=1&amp;source=images&amp;cd=&amp;cad=rja&amp;docid=NBPdq-3grI-p1M&amp;tbnid=za1WcXx1mop8IM:&amp;ved=0CAUQjRw&amp;url=http://imgur.com/greTv&amp;ei=oNVCUuKNHceErQG6koH4DA&amp;bvm=bv.53077864,d.aWM&amp;psig=AFQjCNHPNUU9EmjaMeTaZpN-9HqKtc5I8w&amp;ust=1380198106816421" TargetMode="External"/><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6fMampjfd10d6M&amp;tbnid=233XKw7AVblWLM:&amp;ved=0CAUQjRw&amp;url=http://swe.gtorg.gatech.edu/about/national&amp;ei=NdVCUqVexqeoAd6wgZgO&amp;bvm=bv.53077864,d.aWM&amp;psig=AFQjCNHLjj3jzfhtdbftLJX-FEPzMhGl2w&amp;ust=138019803673915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google.com/url?sa=i&amp;rct=j&amp;q=&amp;esrc=s&amp;frm=1&amp;source=images&amp;cd=&amp;cad=rja&amp;docid=-LXshBfFiVGLpM&amp;tbnid=OZJOyy9l6nKzTM:&amp;ved=0CAUQjRw&amp;url=http://tiemoshchacha.webs.com/apps/photos/photo?photoid=37924254&amp;ei=qNRCUsjzBoPKqgGKzYDgCQ&amp;bvm=bv.53077864,d.aWM&amp;psig=AFQjCNEb9nOd_sR5JHdO_X7nRXv9ijkOqQ&amp;ust=1380197885068455" TargetMode="External"/><Relationship Id="rId5" Type="http://schemas.openxmlformats.org/officeDocument/2006/relationships/image" Target="../media/image15.jpeg"/><Relationship Id="rId6" Type="http://schemas.openxmlformats.org/officeDocument/2006/relationships/hyperlink" Target="http://www.google.com/url?sa=i&amp;rct=j&amp;q=&amp;esrc=s&amp;frm=1&amp;source=images&amp;cd=&amp;cad=rja&amp;docid=5XvXD4TC6NNfZM&amp;tbnid=fGxdYX8WjV_SRM:&amp;ved=0CAUQjRw&amp;url=http://centralbrooklyncsa.wordpress.com/volunteer-requirement/&amp;ei=0dRCUsW1PIS2rQGO6YDoCA&amp;bvm=bv.53077864,d.aWM&amp;psig=AFQjCNF_I_sfRlLpgXoLCsrwXXYgMxk9Zw&amp;ust=1380197965110588" TargetMode="External"/><Relationship Id="rId7"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jOZ9-5gNQS8pPM&amp;tbnid=iO6g1lCDnqPnGM:&amp;ved=0CAUQjRw&amp;url=http://www.glitters20.com/author/abhishek/page/135/&amp;ei=CdRCUorgAsOWrAH504G4BA&amp;bvm=bv.53077864,d.aWM&amp;psig=AFQjCNFo-oPMjh-L1VtAJkTesKBX0zsTqA&amp;ust=13801977489739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google.com/url?sa=i&amp;rct=j&amp;q=&amp;esrc=s&amp;frm=1&amp;source=images&amp;cd=&amp;cad=rja&amp;docid=x0yVQix3nUriMM&amp;tbnid=5gy2WVuVWR9T3M:&amp;ved=0CAUQjRw&amp;url=http://the-world-of-trust.blogspot.com/&amp;ei=JNlCUuXrCcfTqAHf7oGgDQ&amp;psig=AFQjCNGjfiI-wilO7o9T2OmrPJvPlCyTPQ&amp;ust=1380199036064028" TargetMode="External"/><Relationship Id="rId5" Type="http://schemas.openxmlformats.org/officeDocument/2006/relationships/hyperlink" Target="http://www.google.com/url?sa=i&amp;rct=j&amp;q=&amp;esrc=s&amp;frm=1&amp;source=images&amp;cd=&amp;cad=rja&amp;docid=w37I7fqrbUidcM&amp;tbnid=vwoCyDTIyjJCOM:&amp;ved=0CAUQjRw&amp;url=http://brizdazz.blogspot.com/2013/06/the-rainbow-serpent-and-42.html&amp;ei=09lCUqqiJc7_qAHikoDwDg&amp;psig=AFQjCNFL-zeOPcrJFuiFG1M58Nc-HGum0w&amp;ust=1380199139425321" TargetMode="External"/><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vAEFLi9a4mV1EM&amp;tbnid=pEQR-dtBbQIC_M:&amp;ved=0CAUQjRw&amp;url=http://www.colourbox.com/vector/choose-your-account-plan-gold-silver-bronze-human-figures-composition-vector-5266328&amp;ei=mdZCUqWUOMSHrAH2hYGoDA&amp;psig=AFQjCNGWixmVuY5IThAlHl_hkHo4txGoug&amp;ust=138019840670306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Dress for success</a:t>
            </a:r>
            <a:endParaRPr lang="en-US" dirty="0"/>
          </a:p>
        </p:txBody>
      </p:sp>
      <p:sp>
        <p:nvSpPr>
          <p:cNvPr id="3" name="Subtitle 2"/>
          <p:cNvSpPr>
            <a:spLocks noGrp="1"/>
          </p:cNvSpPr>
          <p:nvPr>
            <p:ph type="subTitle" idx="1"/>
          </p:nvPr>
        </p:nvSpPr>
        <p:spPr/>
        <p:txBody>
          <a:bodyPr/>
          <a:lstStyle/>
          <a:p>
            <a:r>
              <a:rPr lang="en-US" dirty="0" smtClean="0"/>
              <a:t>Society of Women Engineers</a:t>
            </a:r>
          </a:p>
          <a:p>
            <a:r>
              <a:rPr lang="en-US" dirty="0" smtClean="0"/>
              <a:t>September 25</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297900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 calendar of events</a:t>
            </a:r>
            <a:endParaRPr lang="en-US" dirty="0"/>
          </a:p>
        </p:txBody>
      </p:sp>
      <p:sp>
        <p:nvSpPr>
          <p:cNvPr id="3" name="Content Placeholder 2"/>
          <p:cNvSpPr>
            <a:spLocks noGrp="1"/>
          </p:cNvSpPr>
          <p:nvPr>
            <p:ph idx="1"/>
          </p:nvPr>
        </p:nvSpPr>
        <p:spPr>
          <a:xfrm>
            <a:off x="685800" y="1600200"/>
            <a:ext cx="7772400" cy="3748459"/>
          </a:xfrm>
        </p:spPr>
        <p:txBody>
          <a:bodyPr>
            <a:normAutofit lnSpcReduction="10000"/>
          </a:bodyPr>
          <a:lstStyle/>
          <a:p>
            <a:r>
              <a:rPr lang="en-US" sz="2400" dirty="0" smtClean="0"/>
              <a:t>October</a:t>
            </a:r>
          </a:p>
          <a:p>
            <a:pPr lvl="1"/>
            <a:r>
              <a:rPr lang="en-US" sz="1800" dirty="0" smtClean="0"/>
              <a:t>2</a:t>
            </a:r>
            <a:r>
              <a:rPr lang="en-US" sz="1800" baseline="30000" dirty="0" smtClean="0"/>
              <a:t>nd</a:t>
            </a:r>
            <a:r>
              <a:rPr lang="en-US" sz="1800" dirty="0" smtClean="0"/>
              <a:t>—Monthly Meeting: Research Opportunities w/ Dr. Hestekin @ 6pm</a:t>
            </a:r>
          </a:p>
          <a:p>
            <a:pPr lvl="1"/>
            <a:r>
              <a:rPr lang="en-US" sz="1800" dirty="0" smtClean="0">
                <a:solidFill>
                  <a:srgbClr val="FF0000"/>
                </a:solidFill>
              </a:rPr>
              <a:t>9</a:t>
            </a:r>
            <a:r>
              <a:rPr lang="en-US" sz="1800" baseline="30000" dirty="0" smtClean="0">
                <a:solidFill>
                  <a:srgbClr val="FF0000"/>
                </a:solidFill>
              </a:rPr>
              <a:t>th</a:t>
            </a:r>
            <a:r>
              <a:rPr lang="en-US" sz="1800" dirty="0" smtClean="0">
                <a:solidFill>
                  <a:srgbClr val="FF0000"/>
                </a:solidFill>
              </a:rPr>
              <a:t>—What is FREE time? The life of a Co-op</a:t>
            </a:r>
            <a:endParaRPr lang="en-US" dirty="0" smtClean="0">
              <a:solidFill>
                <a:srgbClr val="FF0000"/>
              </a:solidFill>
            </a:endParaRPr>
          </a:p>
          <a:p>
            <a:pPr lvl="1"/>
            <a:r>
              <a:rPr lang="en-US" sz="1800" dirty="0" smtClean="0"/>
              <a:t>13</a:t>
            </a:r>
            <a:r>
              <a:rPr lang="en-US" sz="1800" baseline="30000" dirty="0" smtClean="0"/>
              <a:t>th</a:t>
            </a:r>
            <a:r>
              <a:rPr lang="en-US" sz="1800" dirty="0" smtClean="0"/>
              <a:t>—Swing for SWE Golf Tournament</a:t>
            </a:r>
          </a:p>
          <a:p>
            <a:r>
              <a:rPr lang="en-US" sz="2400" dirty="0" smtClean="0"/>
              <a:t>November</a:t>
            </a:r>
          </a:p>
          <a:p>
            <a:pPr lvl="1"/>
            <a:r>
              <a:rPr lang="en-US" sz="1800" dirty="0" smtClean="0">
                <a:solidFill>
                  <a:srgbClr val="FF0000"/>
                </a:solidFill>
              </a:rPr>
              <a:t>6</a:t>
            </a:r>
            <a:r>
              <a:rPr lang="en-US" sz="1800" baseline="30000" dirty="0" smtClean="0">
                <a:solidFill>
                  <a:srgbClr val="FF0000"/>
                </a:solidFill>
              </a:rPr>
              <a:t>th</a:t>
            </a:r>
            <a:r>
              <a:rPr lang="en-US" sz="1800" dirty="0" smtClean="0">
                <a:solidFill>
                  <a:srgbClr val="FF0000"/>
                </a:solidFill>
              </a:rPr>
              <a:t>—Monthly Meeting: </a:t>
            </a:r>
            <a:r>
              <a:rPr lang="en-US" sz="1800" dirty="0">
                <a:solidFill>
                  <a:srgbClr val="FF0000"/>
                </a:solidFill>
              </a:rPr>
              <a:t> </a:t>
            </a:r>
            <a:r>
              <a:rPr lang="en-US" sz="1800" dirty="0" smtClean="0">
                <a:solidFill>
                  <a:srgbClr val="FF0000"/>
                </a:solidFill>
              </a:rPr>
              <a:t>Culture, Engineers can experience it . (Study Abroad)</a:t>
            </a:r>
          </a:p>
          <a:p>
            <a:pPr lvl="1"/>
            <a:r>
              <a:rPr lang="en-US" sz="1800" dirty="0" smtClean="0"/>
              <a:t>14</a:t>
            </a:r>
            <a:r>
              <a:rPr lang="en-US" sz="1800" baseline="30000" dirty="0" smtClean="0"/>
              <a:t>th</a:t>
            </a:r>
            <a:r>
              <a:rPr lang="en-US" sz="1800" dirty="0" smtClean="0"/>
              <a:t>—Women in Industry Presented by Black &amp; Veatch Energy @ 5pm</a:t>
            </a:r>
          </a:p>
          <a:p>
            <a:r>
              <a:rPr lang="en-US" sz="2400" dirty="0" smtClean="0"/>
              <a:t>December</a:t>
            </a:r>
          </a:p>
          <a:p>
            <a:pPr lvl="1"/>
            <a:r>
              <a:rPr lang="en-US" sz="1800" dirty="0" smtClean="0"/>
              <a:t>4</a:t>
            </a:r>
            <a:r>
              <a:rPr lang="en-US" sz="1800" baseline="30000" dirty="0" smtClean="0"/>
              <a:t>th</a:t>
            </a:r>
            <a:r>
              <a:rPr lang="en-US" sz="1800" dirty="0" smtClean="0"/>
              <a:t>—Monthly Meeting: Self-Empowerment and Appreciation @ 6pm</a:t>
            </a:r>
          </a:p>
          <a:p>
            <a:endParaRPr lang="en-US" sz="1800" dirty="0"/>
          </a:p>
        </p:txBody>
      </p:sp>
    </p:spTree>
    <p:extLst>
      <p:ext uri="{BB962C8B-B14F-4D97-AF65-F5344CB8AC3E}">
        <p14:creationId xmlns:p14="http://schemas.microsoft.com/office/powerpoint/2010/main" val="168042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Swing for SWE Golf Tournament</a:t>
            </a:r>
            <a:endParaRPr lang="en-US" dirty="0"/>
          </a:p>
        </p:txBody>
      </p:sp>
      <p:sp>
        <p:nvSpPr>
          <p:cNvPr id="3" name="Content Placeholder 2"/>
          <p:cNvSpPr>
            <a:spLocks noGrp="1"/>
          </p:cNvSpPr>
          <p:nvPr>
            <p:ph sz="quarter" idx="13"/>
          </p:nvPr>
        </p:nvSpPr>
        <p:spPr>
          <a:xfrm>
            <a:off x="685800" y="1855968"/>
            <a:ext cx="3657600" cy="3877056"/>
          </a:xfrm>
        </p:spPr>
        <p:txBody>
          <a:bodyPr>
            <a:normAutofit/>
          </a:bodyPr>
          <a:lstStyle/>
          <a:p>
            <a:r>
              <a:rPr lang="en-US" dirty="0" smtClean="0"/>
              <a:t>Sunday October 13</a:t>
            </a:r>
            <a:r>
              <a:rPr lang="en-US" baseline="30000" dirty="0" smtClean="0"/>
              <a:t>th</a:t>
            </a:r>
            <a:r>
              <a:rPr lang="en-US" dirty="0" smtClean="0"/>
              <a:t>, at Stonebridge Meadows Golf Course</a:t>
            </a:r>
          </a:p>
          <a:p>
            <a:r>
              <a:rPr lang="en-US" dirty="0" smtClean="0"/>
              <a:t>$75/person</a:t>
            </a:r>
          </a:p>
          <a:p>
            <a:r>
              <a:rPr lang="en-US" dirty="0" smtClean="0"/>
              <a:t>$60/student</a:t>
            </a:r>
          </a:p>
          <a:p>
            <a:r>
              <a:rPr lang="en-US" dirty="0" smtClean="0"/>
              <a:t>Please start advertising and telling your friends about it!  Word of mouth is a powerful thing!</a:t>
            </a:r>
          </a:p>
        </p:txBody>
      </p:sp>
      <p:pic>
        <p:nvPicPr>
          <p:cNvPr id="7" name="Content Placeholder 6" descr="Swing-for-SWE_Flyer.pdf"/>
          <p:cNvPicPr>
            <a:picLocks noGrp="1" noChangeAspect="1"/>
          </p:cNvPicPr>
          <p:nvPr>
            <p:ph sz="quarter" idx="14"/>
          </p:nvPr>
        </p:nvPicPr>
        <p:blipFill>
          <a:blip r:embed="rId2" cstate="email">
            <a:extLst>
              <a:ext uri="{28A0092B-C50C-407E-A947-70E740481C1C}">
                <a14:useLocalDpi xmlns:a14="http://schemas.microsoft.com/office/drawing/2010/main" val="0"/>
              </a:ext>
            </a:extLst>
          </a:blip>
          <a:srcRect l="-11043" r="-11043"/>
          <a:stretch>
            <a:fillRect/>
          </a:stretch>
        </p:blipFill>
        <p:spPr>
          <a:xfrm>
            <a:off x="4450347" y="1417638"/>
            <a:ext cx="4251258" cy="4506334"/>
          </a:xfrm>
          <a:solidFill>
            <a:schemeClr val="tx1"/>
          </a:solidFill>
        </p:spPr>
      </p:pic>
    </p:spTree>
    <p:extLst>
      <p:ext uri="{BB962C8B-B14F-4D97-AF65-F5344CB8AC3E}">
        <p14:creationId xmlns:p14="http://schemas.microsoft.com/office/powerpoint/2010/main" val="105343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Swing for </a:t>
            </a:r>
            <a:r>
              <a:rPr lang="en-US" dirty="0" err="1" smtClean="0"/>
              <a:t>swe</a:t>
            </a:r>
            <a:r>
              <a:rPr lang="en-US" dirty="0" smtClean="0"/>
              <a:t> golf tournament</a:t>
            </a:r>
            <a:endParaRPr lang="en-US" dirty="0"/>
          </a:p>
        </p:txBody>
      </p:sp>
      <p:sp>
        <p:nvSpPr>
          <p:cNvPr id="6" name="Content Placeholder 5"/>
          <p:cNvSpPr>
            <a:spLocks noGrp="1"/>
          </p:cNvSpPr>
          <p:nvPr>
            <p:ph sz="quarter" idx="13"/>
          </p:nvPr>
        </p:nvSpPr>
        <p:spPr/>
        <p:txBody>
          <a:bodyPr/>
          <a:lstStyle/>
          <a:p>
            <a:r>
              <a:rPr lang="en-US" dirty="0" smtClean="0"/>
              <a:t>Our </a:t>
            </a:r>
            <a:r>
              <a:rPr lang="en-US" dirty="0"/>
              <a:t>goal is to attract students, professors, and professionals a like to take part in our golf tournament </a:t>
            </a:r>
            <a:r>
              <a:rPr lang="en-US" dirty="0" smtClean="0"/>
              <a:t>and turn it into </a:t>
            </a:r>
            <a:r>
              <a:rPr lang="en-US" dirty="0"/>
              <a:t>an annual event</a:t>
            </a:r>
            <a:r>
              <a:rPr lang="en-US" dirty="0" smtClean="0"/>
              <a:t>!</a:t>
            </a:r>
          </a:p>
          <a:p>
            <a:r>
              <a:rPr lang="en-US" dirty="0" smtClean="0"/>
              <a:t>Do you have family members coming in for the Homecoming Football game?  Have them play in Swing for SWE the following day!</a:t>
            </a:r>
          </a:p>
          <a:p>
            <a:r>
              <a:rPr lang="en-US" dirty="0" smtClean="0"/>
              <a:t>Fraternity Competition</a:t>
            </a:r>
            <a:endParaRPr lang="en-US" dirty="0"/>
          </a:p>
          <a:p>
            <a:endParaRPr lang="en-US" dirty="0"/>
          </a:p>
          <a:p>
            <a:endParaRPr lang="en-US" dirty="0"/>
          </a:p>
        </p:txBody>
      </p:sp>
      <p:pic>
        <p:nvPicPr>
          <p:cNvPr id="8" name="Content Placeholder 7" descr="8033311-golf-ball-on-lip-near-bunker-lovely-beautiful-golf-course.jpg"/>
          <p:cNvPicPr>
            <a:picLocks noGrp="1" noChangeAspect="1"/>
          </p:cNvPicPr>
          <p:nvPr>
            <p:ph sz="quarter" idx="14"/>
          </p:nvPr>
        </p:nvPicPr>
        <p:blipFill>
          <a:blip r:embed="rId2" cstate="email">
            <a:extLst>
              <a:ext uri="{28A0092B-C50C-407E-A947-70E740481C1C}">
                <a14:useLocalDpi xmlns:a14="http://schemas.microsoft.com/office/drawing/2010/main" val="0"/>
              </a:ext>
            </a:extLst>
          </a:blip>
          <a:srcRect t="1112" b="1112"/>
          <a:stretch>
            <a:fillRect/>
          </a:stretch>
        </p:blipFill>
        <p:spPr/>
      </p:pic>
    </p:spTree>
    <p:extLst>
      <p:ext uri="{BB962C8B-B14F-4D97-AF65-F5344CB8AC3E}">
        <p14:creationId xmlns:p14="http://schemas.microsoft.com/office/powerpoint/2010/main" val="236780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3-09-18 at 11.47.44 AM.png"/>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t="7061" b="28571"/>
          <a:stretch/>
        </p:blipFill>
        <p:spPr>
          <a:xfrm>
            <a:off x="0" y="0"/>
            <a:ext cx="9144000" cy="6858000"/>
          </a:xfrm>
        </p:spPr>
      </p:pic>
      <p:sp>
        <p:nvSpPr>
          <p:cNvPr id="3" name="Content Placeholder 2"/>
          <p:cNvSpPr>
            <a:spLocks noGrp="1"/>
          </p:cNvSpPr>
          <p:nvPr>
            <p:ph sz="quarter" idx="13"/>
          </p:nvPr>
        </p:nvSpPr>
        <p:spPr>
          <a:xfrm>
            <a:off x="1684581" y="1145371"/>
            <a:ext cx="3657600" cy="3342549"/>
          </a:xfrm>
        </p:spPr>
        <p:txBody>
          <a:bodyPr/>
          <a:lstStyle/>
          <a:p>
            <a:endParaRPr lang="en-US" dirty="0" smtClean="0"/>
          </a:p>
          <a:p>
            <a:endParaRPr lang="en-US" dirty="0"/>
          </a:p>
          <a:p>
            <a:r>
              <a:rPr lang="en-US" dirty="0" smtClean="0">
                <a:solidFill>
                  <a:srgbClr val="660066"/>
                </a:solidFill>
              </a:rPr>
              <a:t>$16 each</a:t>
            </a:r>
          </a:p>
          <a:p>
            <a:r>
              <a:rPr lang="en-US" dirty="0" smtClean="0">
                <a:solidFill>
                  <a:srgbClr val="660066"/>
                </a:solidFill>
              </a:rPr>
              <a:t>Don’t forget to pay for your shirts today!</a:t>
            </a:r>
          </a:p>
          <a:p>
            <a:r>
              <a:rPr lang="en-US" dirty="0" smtClean="0">
                <a:solidFill>
                  <a:srgbClr val="660066"/>
                </a:solidFill>
              </a:rPr>
              <a:t>Shirts will be handed out on our October 9</a:t>
            </a:r>
            <a:r>
              <a:rPr lang="en-US" baseline="30000" dirty="0" smtClean="0">
                <a:solidFill>
                  <a:srgbClr val="660066"/>
                </a:solidFill>
              </a:rPr>
              <a:t>th</a:t>
            </a:r>
            <a:r>
              <a:rPr lang="en-US" dirty="0" smtClean="0">
                <a:solidFill>
                  <a:srgbClr val="660066"/>
                </a:solidFill>
              </a:rPr>
              <a:t> meeting!</a:t>
            </a:r>
            <a:endParaRPr lang="en-US" dirty="0">
              <a:solidFill>
                <a:srgbClr val="660066"/>
              </a:solidFill>
            </a:endParaRPr>
          </a:p>
        </p:txBody>
      </p:sp>
      <p:sp>
        <p:nvSpPr>
          <p:cNvPr id="2" name="Title 1"/>
          <p:cNvSpPr>
            <a:spLocks noGrp="1"/>
          </p:cNvSpPr>
          <p:nvPr>
            <p:ph type="title"/>
          </p:nvPr>
        </p:nvSpPr>
        <p:spPr>
          <a:xfrm>
            <a:off x="4848763" y="-10341"/>
            <a:ext cx="4047067" cy="1143000"/>
          </a:xfrm>
        </p:spPr>
        <p:txBody>
          <a:bodyPr/>
          <a:lstStyle/>
          <a:p>
            <a:pPr algn="r"/>
            <a:r>
              <a:rPr lang="en-US" dirty="0" smtClean="0">
                <a:solidFill>
                  <a:srgbClr val="660066"/>
                </a:solidFill>
              </a:rPr>
              <a:t>SWE  T-Shirts</a:t>
            </a:r>
            <a:endParaRPr lang="en-US" dirty="0">
              <a:solidFill>
                <a:srgbClr val="660066"/>
              </a:solidFill>
            </a:endParaRPr>
          </a:p>
        </p:txBody>
      </p:sp>
    </p:spTree>
    <p:extLst>
      <p:ext uri="{BB962C8B-B14F-4D97-AF65-F5344CB8AC3E}">
        <p14:creationId xmlns:p14="http://schemas.microsoft.com/office/powerpoint/2010/main" val="362019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Make a difference day </a:t>
            </a:r>
            <a:endParaRPr lang="en-US" dirty="0"/>
          </a:p>
        </p:txBody>
      </p:sp>
      <p:sp>
        <p:nvSpPr>
          <p:cNvPr id="6" name="Content Placeholder 5"/>
          <p:cNvSpPr>
            <a:spLocks noGrp="1"/>
          </p:cNvSpPr>
          <p:nvPr>
            <p:ph idx="1"/>
          </p:nvPr>
        </p:nvSpPr>
        <p:spPr>
          <a:xfrm>
            <a:off x="685800" y="1600201"/>
            <a:ext cx="7772400" cy="4522536"/>
          </a:xfrm>
        </p:spPr>
        <p:txBody>
          <a:bodyPr/>
          <a:lstStyle/>
          <a:p>
            <a:r>
              <a:rPr lang="en-US" dirty="0" smtClean="0"/>
              <a:t>Sign-Up up today to participate in Make a Difference Day for Saturday, October 26</a:t>
            </a:r>
            <a:r>
              <a:rPr lang="en-US" baseline="30000" dirty="0" smtClean="0"/>
              <a:t>th</a:t>
            </a:r>
            <a:r>
              <a:rPr lang="en-US" dirty="0" smtClean="0"/>
              <a:t> at the Northwest Arkansas Mall</a:t>
            </a:r>
          </a:p>
          <a:p>
            <a:pPr lvl="1"/>
            <a:r>
              <a:rPr lang="en-US" dirty="0" smtClean="0"/>
              <a:t>Shifts are from 10 am – 12:30 pm and 12:30 pm – 3:00pm</a:t>
            </a:r>
          </a:p>
          <a:p>
            <a:r>
              <a:rPr lang="en-US" dirty="0" smtClean="0"/>
              <a:t>Bacon </a:t>
            </a:r>
            <a:r>
              <a:rPr lang="en-US" dirty="0"/>
              <a:t>Bowl </a:t>
            </a:r>
            <a:r>
              <a:rPr lang="en-US" dirty="0">
                <a:sym typeface="Wingdings"/>
              </a:rPr>
              <a:t> Benefitting Youth Bridge</a:t>
            </a:r>
            <a:endParaRPr lang="en-US" dirty="0"/>
          </a:p>
          <a:p>
            <a:r>
              <a:rPr lang="en-US" dirty="0" smtClean="0"/>
              <a:t>Youth </a:t>
            </a:r>
            <a:r>
              <a:rPr lang="en-US" dirty="0"/>
              <a:t>Bridge is Northwest Arkansas’ leading provider of comprehensive care to troubled teens and their families. We provide outpatient therapy and counseling, residential substance abuse treatment, emergency shelters, academic and social support, a therapeutic group home for teens involved in the juvenile justice system and a transitional living program for homeless young adults. Each year Youth Bridge serves more than a thousand teens and their families from an eight-county area in Northwest and North Central Arkansas</a:t>
            </a:r>
            <a:r>
              <a:rPr lang="en-US" dirty="0" smtClean="0"/>
              <a:t>.</a:t>
            </a:r>
          </a:p>
          <a:p>
            <a:endParaRPr lang="en-US" dirty="0"/>
          </a:p>
        </p:txBody>
      </p:sp>
    </p:spTree>
    <p:extLst>
      <p:ext uri="{BB962C8B-B14F-4D97-AF65-F5344CB8AC3E}">
        <p14:creationId xmlns:p14="http://schemas.microsoft.com/office/powerpoint/2010/main" val="366532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get </a:t>
            </a:r>
            <a:r>
              <a:rPr lang="en-US" sz="4000" dirty="0" smtClean="0">
                <a:solidFill>
                  <a:schemeClr val="accent1">
                    <a:lumMod val="60000"/>
                    <a:lumOff val="40000"/>
                  </a:schemeClr>
                </a:solidFill>
              </a:rPr>
              <a:t>points</a:t>
            </a:r>
            <a:r>
              <a:rPr lang="en-US" dirty="0" smtClean="0"/>
              <a:t>-Meetings/Membership</a:t>
            </a:r>
            <a:endParaRPr lang="en-US" dirty="0"/>
          </a:p>
        </p:txBody>
      </p:sp>
      <p:sp>
        <p:nvSpPr>
          <p:cNvPr id="3" name="Content Placeholder 2"/>
          <p:cNvSpPr>
            <a:spLocks noGrp="1"/>
          </p:cNvSpPr>
          <p:nvPr>
            <p:ph idx="1"/>
          </p:nvPr>
        </p:nvSpPr>
        <p:spPr/>
        <p:txBody>
          <a:bodyPr/>
          <a:lstStyle/>
          <a:p>
            <a:r>
              <a:rPr lang="en-US" dirty="0"/>
              <a:t>10 points for being a national member of the Society of Women Engineers</a:t>
            </a:r>
          </a:p>
          <a:p>
            <a:r>
              <a:rPr lang="en-US" dirty="0"/>
              <a:t>1 point for each meeting you attend</a:t>
            </a:r>
          </a:p>
          <a:p>
            <a:r>
              <a:rPr lang="en-US" dirty="0"/>
              <a:t>2 points for participation in a meeting (being a model in the Dress for Success event, talking about an experience like study abroad research or job)</a:t>
            </a:r>
          </a:p>
          <a:p>
            <a:pPr marL="68580" indent="0">
              <a:buNone/>
            </a:pPr>
            <a:endParaRPr lang="en-US" dirty="0"/>
          </a:p>
        </p:txBody>
      </p:sp>
      <p:pic>
        <p:nvPicPr>
          <p:cNvPr id="2050" name="Picture 2" descr="http://swe.gtorg.gatech.edu/sites/default/files/SWEtop.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815255"/>
            <a:ext cx="4591952" cy="17493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imgur.com/greTv.jp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59107" y="3684481"/>
            <a:ext cx="4061700" cy="188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2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to get </a:t>
            </a:r>
            <a:r>
              <a:rPr lang="en-US" sz="4000" dirty="0" smtClean="0">
                <a:solidFill>
                  <a:schemeClr val="accent1">
                    <a:lumMod val="60000"/>
                    <a:lumOff val="40000"/>
                  </a:schemeClr>
                </a:solidFill>
              </a:rPr>
              <a:t>points</a:t>
            </a:r>
            <a:r>
              <a:rPr lang="en-US" dirty="0" smtClean="0"/>
              <a:t>-Outreach/Fundraising</a:t>
            </a:r>
            <a:endParaRPr lang="en-US" dirty="0"/>
          </a:p>
        </p:txBody>
      </p:sp>
      <p:sp>
        <p:nvSpPr>
          <p:cNvPr id="3" name="Content Placeholder 2"/>
          <p:cNvSpPr>
            <a:spLocks noGrp="1"/>
          </p:cNvSpPr>
          <p:nvPr>
            <p:ph idx="1"/>
          </p:nvPr>
        </p:nvSpPr>
        <p:spPr/>
        <p:txBody>
          <a:bodyPr/>
          <a:lstStyle/>
          <a:p>
            <a:r>
              <a:rPr lang="en-US" dirty="0"/>
              <a:t>5 points for getting donor/ sponsorship for the golf Tournament.</a:t>
            </a:r>
          </a:p>
          <a:p>
            <a:r>
              <a:rPr lang="en-US" dirty="0"/>
              <a:t>5 points for active participation in a committee.</a:t>
            </a:r>
          </a:p>
          <a:p>
            <a:r>
              <a:rPr lang="en-US" dirty="0"/>
              <a:t>3 points for each volunteer opportunity you participate in even if it is not associated with </a:t>
            </a:r>
            <a:r>
              <a:rPr lang="en-US" dirty="0" smtClean="0"/>
              <a:t>SWE (If more than 2hours long,  1 point for each hour +3 points for volunteering)</a:t>
            </a:r>
            <a:endParaRPr lang="en-US" dirty="0"/>
          </a:p>
          <a:p>
            <a:endParaRPr lang="en-US" dirty="0"/>
          </a:p>
        </p:txBody>
      </p:sp>
      <p:pic>
        <p:nvPicPr>
          <p:cNvPr id="1026" name="Picture 2" descr="http://www.glitters20.com/wp-content/uploads/2013/06/Funny-Golf-29.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863317">
            <a:off x="365007" y="3531143"/>
            <a:ext cx="2153079" cy="3133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iemoshchacha.webs.com/photos/LoLCatz/funny-pictures-these-cats-make-up-a-committee-of-ninjas.jp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100442">
            <a:off x="5894375" y="3810341"/>
            <a:ext cx="3115003" cy="2080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entralbrooklyncsa.files.wordpress.com/2010/04/volunteer.gif">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95879" y="3620366"/>
            <a:ext cx="2950231" cy="150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7595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Calibri" pitchFamily="34" charset="0"/>
                <a:cs typeface="Times New Roman" pitchFamily="18" charset="0"/>
              </a:rPr>
              <a:t>Level of </a:t>
            </a:r>
            <a:r>
              <a:rPr lang="en-US" sz="4400" dirty="0" smtClean="0">
                <a:latin typeface="Calibri" pitchFamily="34" charset="0"/>
                <a:cs typeface="Times New Roman" pitchFamily="18" charset="0"/>
              </a:rPr>
              <a:t>Participation</a:t>
            </a:r>
            <a:endParaRPr lang="en-US" sz="4400" dirty="0"/>
          </a:p>
        </p:txBody>
      </p:sp>
      <p:sp>
        <p:nvSpPr>
          <p:cNvPr id="3" name="Content Placeholder 2"/>
          <p:cNvSpPr>
            <a:spLocks noGrp="1"/>
          </p:cNvSpPr>
          <p:nvPr>
            <p:ph idx="1"/>
          </p:nvPr>
        </p:nvSpPr>
        <p:spPr/>
        <p:txBody>
          <a:bodyPr/>
          <a:lstStyle/>
          <a:p>
            <a:pPr lvl="0" indent="-342900" eaLnBrk="0" fontAlgn="base" hangingPunct="0">
              <a:spcBef>
                <a:spcPct val="20000"/>
              </a:spcBef>
              <a:spcAft>
                <a:spcPct val="0"/>
              </a:spcAft>
              <a:buClr>
                <a:srgbClr val="566290"/>
              </a:buClr>
              <a:buSzTx/>
              <a:buFont typeface="Arial" panose="020B0604020202020204" pitchFamily="34" charset="0"/>
              <a:buChar char="•"/>
              <a:defRPr/>
            </a:pPr>
            <a:r>
              <a:rPr lang="en-US" kern="0" dirty="0">
                <a:solidFill>
                  <a:schemeClr val="accent5">
                    <a:lumMod val="60000"/>
                    <a:lumOff val="40000"/>
                  </a:schemeClr>
                </a:solidFill>
                <a:latin typeface="Verdana"/>
                <a:cs typeface="Verdana"/>
              </a:rPr>
              <a:t>Bronze - 10-20 points </a:t>
            </a:r>
          </a:p>
          <a:p>
            <a:pPr marL="749300" lvl="1" indent="-292100" eaLnBrk="0" fontAlgn="base" hangingPunct="0">
              <a:spcBef>
                <a:spcPct val="20000"/>
              </a:spcBef>
              <a:spcAft>
                <a:spcPct val="0"/>
              </a:spcAft>
              <a:buClr>
                <a:srgbClr val="566290"/>
              </a:buClr>
              <a:buSzTx/>
              <a:buFont typeface="Arial" panose="020B0604020202020204" pitchFamily="34" charset="0"/>
              <a:buChar char="•"/>
              <a:defRPr/>
            </a:pPr>
            <a:r>
              <a:rPr lang="en-US" sz="1800" kern="0" dirty="0">
                <a:solidFill>
                  <a:schemeClr val="accent5">
                    <a:lumMod val="60000"/>
                    <a:lumOff val="40000"/>
                  </a:schemeClr>
                </a:solidFill>
                <a:latin typeface="Verdana"/>
                <a:cs typeface="Verdana"/>
              </a:rPr>
              <a:t>Recognized at End of Year </a:t>
            </a:r>
            <a:r>
              <a:rPr lang="en-US" sz="1800" kern="0" dirty="0" smtClean="0">
                <a:solidFill>
                  <a:schemeClr val="accent5">
                    <a:lumMod val="60000"/>
                    <a:lumOff val="40000"/>
                  </a:schemeClr>
                </a:solidFill>
                <a:latin typeface="Verdana"/>
                <a:cs typeface="Verdana"/>
              </a:rPr>
              <a:t>Banquet</a:t>
            </a:r>
          </a:p>
          <a:p>
            <a:pPr lvl="0" indent="-342900" eaLnBrk="0" fontAlgn="base" hangingPunct="0">
              <a:spcBef>
                <a:spcPct val="20000"/>
              </a:spcBef>
              <a:spcAft>
                <a:spcPct val="0"/>
              </a:spcAft>
              <a:buClr>
                <a:srgbClr val="566290"/>
              </a:buClr>
              <a:buSzTx/>
              <a:buFont typeface="Arial" panose="020B0604020202020204" pitchFamily="34" charset="0"/>
              <a:buChar char="•"/>
              <a:defRPr/>
            </a:pPr>
            <a:r>
              <a:rPr lang="en-US" kern="0" dirty="0" smtClean="0">
                <a:solidFill>
                  <a:schemeClr val="bg2">
                    <a:lumMod val="25000"/>
                    <a:lumOff val="75000"/>
                  </a:schemeClr>
                </a:solidFill>
                <a:latin typeface="Verdana"/>
                <a:cs typeface="Verdana"/>
              </a:rPr>
              <a:t>Silver </a:t>
            </a:r>
            <a:r>
              <a:rPr lang="en-US" kern="0" dirty="0">
                <a:solidFill>
                  <a:schemeClr val="bg2">
                    <a:lumMod val="25000"/>
                    <a:lumOff val="75000"/>
                  </a:schemeClr>
                </a:solidFill>
                <a:latin typeface="Verdana"/>
                <a:cs typeface="Verdana"/>
              </a:rPr>
              <a:t>– 20-30 points</a:t>
            </a:r>
          </a:p>
          <a:p>
            <a:pPr marL="749300" lvl="1" indent="-292100" eaLnBrk="0" fontAlgn="base" hangingPunct="0">
              <a:spcBef>
                <a:spcPct val="20000"/>
              </a:spcBef>
              <a:spcAft>
                <a:spcPct val="0"/>
              </a:spcAft>
              <a:buClr>
                <a:srgbClr val="566290"/>
              </a:buClr>
              <a:buSzTx/>
              <a:buFont typeface="Arial" panose="020B0604020202020204" pitchFamily="34" charset="0"/>
              <a:buChar char="•"/>
              <a:defRPr/>
            </a:pPr>
            <a:r>
              <a:rPr lang="en-US" sz="1800" kern="0" dirty="0">
                <a:solidFill>
                  <a:schemeClr val="bg2">
                    <a:lumMod val="25000"/>
                    <a:lumOff val="75000"/>
                  </a:schemeClr>
                </a:solidFill>
                <a:latin typeface="Verdana"/>
                <a:cs typeface="Verdana"/>
              </a:rPr>
              <a:t>Recognized at End of Year Banquet</a:t>
            </a:r>
          </a:p>
          <a:p>
            <a:pPr marL="749300" lvl="1" indent="-292100" eaLnBrk="0" fontAlgn="base" hangingPunct="0">
              <a:spcBef>
                <a:spcPct val="20000"/>
              </a:spcBef>
              <a:spcAft>
                <a:spcPct val="0"/>
              </a:spcAft>
              <a:buClr>
                <a:srgbClr val="566290"/>
              </a:buClr>
              <a:buSzTx/>
              <a:buFont typeface="Arial" panose="020B0604020202020204" pitchFamily="34" charset="0"/>
              <a:buChar char="•"/>
              <a:defRPr/>
            </a:pPr>
            <a:r>
              <a:rPr lang="en-US" sz="1800" kern="0" dirty="0">
                <a:solidFill>
                  <a:schemeClr val="bg2">
                    <a:lumMod val="25000"/>
                    <a:lumOff val="75000"/>
                  </a:schemeClr>
                </a:solidFill>
                <a:latin typeface="Verdana"/>
                <a:cs typeface="Verdana"/>
              </a:rPr>
              <a:t>Eligible for reduced rate for any T-Shirt</a:t>
            </a:r>
          </a:p>
          <a:p>
            <a:pPr lvl="0" indent="-342900" eaLnBrk="0" fontAlgn="base" hangingPunct="0">
              <a:spcBef>
                <a:spcPct val="20000"/>
              </a:spcBef>
              <a:spcAft>
                <a:spcPct val="0"/>
              </a:spcAft>
              <a:buClr>
                <a:srgbClr val="566290"/>
              </a:buClr>
              <a:buSzTx/>
              <a:buFont typeface="Arial" panose="020B0604020202020204" pitchFamily="34" charset="0"/>
              <a:buChar char="•"/>
              <a:defRPr/>
            </a:pPr>
            <a:r>
              <a:rPr lang="en-US" kern="0" dirty="0">
                <a:solidFill>
                  <a:srgbClr val="FFC000"/>
                </a:solidFill>
                <a:latin typeface="Verdana"/>
                <a:cs typeface="Verdana"/>
              </a:rPr>
              <a:t>Gold – 30-40 points</a:t>
            </a:r>
          </a:p>
          <a:p>
            <a:pPr marL="749300" lvl="1" indent="-292100" eaLnBrk="0" fontAlgn="base" hangingPunct="0">
              <a:spcBef>
                <a:spcPct val="20000"/>
              </a:spcBef>
              <a:spcAft>
                <a:spcPct val="0"/>
              </a:spcAft>
              <a:buClr>
                <a:srgbClr val="566290"/>
              </a:buClr>
              <a:buSzTx/>
              <a:buFont typeface="Arial" panose="020B0604020202020204" pitchFamily="34" charset="0"/>
              <a:buChar char="•"/>
              <a:defRPr/>
            </a:pPr>
            <a:r>
              <a:rPr lang="en-US" sz="1800" kern="0" dirty="0">
                <a:solidFill>
                  <a:srgbClr val="FFC000"/>
                </a:solidFill>
                <a:latin typeface="Verdana"/>
                <a:cs typeface="Verdana"/>
              </a:rPr>
              <a:t>Recognized at End of Year Banquet</a:t>
            </a:r>
          </a:p>
          <a:p>
            <a:pPr marL="749300" lvl="1" indent="-292100" eaLnBrk="0" fontAlgn="base" hangingPunct="0">
              <a:spcBef>
                <a:spcPct val="20000"/>
              </a:spcBef>
              <a:spcAft>
                <a:spcPct val="0"/>
              </a:spcAft>
              <a:buClr>
                <a:srgbClr val="566290"/>
              </a:buClr>
              <a:buSzTx/>
              <a:buFont typeface="Arial" panose="020B0604020202020204" pitchFamily="34" charset="0"/>
              <a:buChar char="•"/>
              <a:defRPr/>
            </a:pPr>
            <a:r>
              <a:rPr lang="en-US" sz="1800" kern="0" dirty="0">
                <a:solidFill>
                  <a:srgbClr val="FFC000"/>
                </a:solidFill>
                <a:latin typeface="Verdana"/>
                <a:cs typeface="Verdana"/>
              </a:rPr>
              <a:t>Eligible for Free Conference Registration at Nationals</a:t>
            </a:r>
          </a:p>
          <a:p>
            <a:endParaRPr lang="en-US" dirty="0"/>
          </a:p>
        </p:txBody>
      </p:sp>
      <p:pic>
        <p:nvPicPr>
          <p:cNvPr id="3074" name="Picture 2" descr="http://www.colourbox.com/preview/4427283-871300-gold-silver-bronze-words-broken-into-shiny-pieces.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952506">
            <a:off x="6232016" y="1705232"/>
            <a:ext cx="2404478" cy="216403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RERQUEhIWFRUWGB8ZFxgYGB8cGBwaHhccGhgfGh4YHiYeGBojHRgaIS8iJCcpLCwsHR8yNTAqNSYrLCkBCQoKDgwOGg8PGiwkHyUvKi8sLCwpLCwsLCwsLCwsLCwpLCwsLCwsLCwsKSwpLCwsLCwsLCwsLCwsLCwsLCksLP/AABEIALQAtAMBIgACEQEDEQH/xAAbAAACAwEBAQAAAAAAAAAAAAAEBQADBgIBB//EADsQAAIBAwMCBQIEBQMDBAMAAAECEQADIQQSMQVBBhMiUWEycRSBkfAjQqHB4VKx0RUz8SRygpIHNGL/xAAaAQADAQEBAQAAAAAAAAAAAAABAgMABAYF/8QALREAAgICAgEDAwEJAQAAAAAAAQIAEQMhEjFBIlFhEzJxBEKBkaGxweHw8SP/2gAMAwEAAhEDEQA/APoxuMkg98yT9P3/AFz+44dVfO7cVaMD0iB2nH51fqWN2VKnIA7AHEnmqGcooVpO7IAHA9p9v39vEMR14n1BDr21AJngAiO9WXdEdhK9/wBzniqXM7QDAIPPOP8ANc3NeSoEdj+WY+8VQslnkPxJ0dVLrGmCoCTJHufyzQd6Rd34gDmZJgcfH+BVj3NqAP3IBORk+3tXLED07TPvwP1pS40AKjqD2ZXd1G9lJwMc9/iPaYo7UMCVGDHb9/vFK7WmdnUN27r79uee1MNWpUEjDDvEzisFcAseoWC2AJTa0od3AWPUOR+zXS3DuuKRPbAx88/vmqNPf23JZZZmEwPj9P0q+/rFUnaSO5AFEceN+bgIJNSvUuMGQdnA7YMZHeqWt3GAwqrk71/t+dX2kDoTPqbjEMB7GrNFqFa2ROFkQe2e/wDWlCliYb4jqcXdalwBfKkwMn3+K70WlC/UeTPwP7TQKuLbKNvec9/cjNXLq5aHfgHAmtyIa2hKUKEs1WqAICsCAYgDme08flXemWWU7gFHuP7TQ1hYAaJCzPeZODHbiu31+CbkgTjj9mt0bP8ADxBx1QhGpaDO4EdgBGZ9zUu3t77SD/qn5AxNVO6BFbdiZz2qi7qYMqcmJAx9zHYxWclT+faYLcLt3xJXcrOR6icH2GPaiLqNtU7pHsO5+aB/CFm3ckiPy7SYoi0jW1AJJUAgH57QJplPJSDFZQJeNVAClQIHb7cCuLSbQSOZ75M5/wBpoZbiLBLc9oHPcT8Vbp78AtBKsfSe3zHeJ704ZibbcUiupaEJyWP5DA+K9qhC4+lpBz9vj9K8qfJpuEqualsqyCQcR7e+eCc1cGiCSc9u4/ShdNrLbI1sqdymCTJzzz3GDU0vUrY/7hgxgnvPG3GRSelalKMM1l8KEKgH+3wP3/ihNyhi5UbuBGY+TSzqvU/LVVExO4sv1QDwOwPFWdK6kLt4KwXCAgTnnPfiO1Py5NZh4ELc8fWM52KxaPUSMkTkDNCpfvoV3Cd2ctJzHYcUUdeNHdub9pkQoVQIGWzGTxFAJrzqFdt/lhfV33DH1dvTzBolQo5dmVU3+I5TVGw43n6s4zGOKL/FozzcfaOB9/msd+NuEoYMH6S3f5zzyMVoLWjUm6+0lgxMdv64rDI6j49oroo7luu1YX+JMopztbt++1CPfW4puCYnI4JHaDPM0J1DUlTC25ts0KY7wCQR3Haa9sA+YXe0RAkgiAMdvfip78iOFEK0hIVnO4/vualgXAGyONxmOPiBzVfStYbrbxtVYiOx+/yP71xbtut1kdRvVSxiIjt+mD+dBVPcJ9jGDjzgjLJXaBiDBog6ZVkspG0wWpRY1NtSBZJA3DcSYEn78Yo65duzcUq5XeOOIjkEgfBp1AayZMg3UrtdTFwlVfPBkHj3/wA1deu4O0ltkAfBPx755pbq+SU3uxG2A2eZ47zVWktG0rS/rn6P3maS9R+A8SwPdBUOkAE7yCJM9oH2phsgK30uBAI+f6fehLJOwF2VWfggTGfee49+81d0zqCH+H5nmEE425H3z/WgoNwsddRjomIX0nt35ya8bULuCyfSw4EgtExROssqFG0+qIH79qEsJkSQG7nGfgVbInBgCZzimBMsvopLAg5GARANd9NANuC/GCPaKCfVEuFDyZ59h3xxXb2xZtgiGDSDnPGJPb70QBZP+mYrQ3DLmrAJEE/r/wAVKAW+1wAhkAiM5P8AtUrnLtDwgOjQFN07YMyWEnn6h96I19lXzdeCoG0Ykn3+8xXNzS2bllrigu5XdPeSJgRjuaTvobtu1buFWbJA/wD5kjbj25p/pMRQ6lgwJ3qMLvUnCkvbhlG47iB6eFiDk80L0t1KeZYeHeWchcDsFBjPPH60v8UaUW0F5rzeZvQF4JKkyRAnMRVmma5aty7rbEbSq2yQZ5JMiTkzPvVQqoPzMBy8wS1rtyMzqGllBdsm2C0ST2GZx9qY9Ru2bNhyieYrCBcUjmIgwczE+1VW9NbS0RZIuXVI3eoA+poIjvIpB4wQ2ABb2KsmVVuSRIO3iORPvTJZaq7jsFPmWFL3l2rm47AC6eqVAjvxB9hWi0niZrYu2ylwiZuMygESBMR2is7oYTT2fPZFDglZJIHGABkn5HxU1nWDZDq9p2N2DLSJOAfTEkGIj4pmxsdRTxOzDupde8jadORcUGQpaTPf8qYdH8TXNcyqbYVpMzO3bGRHc5pCNHsC6hbYtOxHpPG73g8Ax/5q7Qatyxuai0d3mEekwk8CNv3maUqK0IxXyY56ncZtV5ACWwBlhhTx2PfgRTRiNMhe44BYTu3GIGYg8QIrJ9J6s7yptoylmIdp2E5JAMT35qk332TchUVTJJkFgJAwCc/8UCvioeHW42W95yqLe2GA3IBDbpgbpxiaN/6jqNvk7pucfUD/ALj2+KX3tf8AiPwos2/KUhiwkANEATHtEzVDJF1kNzbmS27g/wDu5nEVMlh6Y4QMLaNbOm1Fuyl5bm4swV7e2SoJIndPbnPvQWqfZdD3boYll/hkxuXAOVIGDPIivOkOiH/9h3R2G2Y2lvUDu+3v3xSvxN09bZABdoICnBGZxj+bExVQAGA8yYB3c0H453uW2JVVllVSOxME4MgjtiM/py102dQoYo7uP4e07Qq57e9LdTpbyWA91VsshIhj624IkTEfP6xVKaprN+y1y5aKXVVtqjdBiO0xGfipjAbuobXwZptTrrlu5atq6zc3SWJgAHAHz2rm11Rl1Hl3IZDncpgD7+3B4oHrHS7d821W9F1GZlJjaVJ3EHmcf2rL+HNJdN+95Vwi6pIG4SsScZwf6QKoMQccjJ6Gp9B0qLbL3EIhCQBBO4ASc957falzdXIVrlq56iTuR19MDiP9Qk9qXdM8T37dk2dQnlneVDRG47XJ2xjlRivOh2rzaW9d8xLgafTtG9SD7AbTjseO1M2MJ5ij5hb6k83CoJzhCRFShb/XLrbSLiOCoIYSOc5HYjipUfpfEPJpYt6yLZSxqDLKB5Y53TGDMj9jvSvxT1a6lhLJubl3mdvIHpIH3+r+nvQOr0tn8Sv4jUW7Z5hQ3qmS3qGR7Yp83Q7d9EuLqA9oHaoAMCCZExJ571cHhR8Q2tGD6V7ZsgAMEGpRpucxtPPfFO7/AIrL2mUIUC/zMPqBn6fcY5JHNPE6JbazJgk9z3IwKz76O1d8xbl9fSD/AC4UR85/Me1DLipgYqOCDY6mS6boHuC5d84IpZQoDRMmMf6vgY4NU9U8K3zcKW0dmABdisDIH3n8v7U16lp7Fs2LVvU77ltt1lSDG8mfUCMg+8g0d4q8WPpVB0zhi8LuIiJnsR98Yq63yXjCXsamcHg6baMbttWDTgFnVgfYZrU+ItPZt27F29dLXV4le+YwBkg+9Y3Xas6e3auWtULly4dzoBwYz9jiM0DrdZeNy0AHBtNgPBO5jMGMckRVghI31uA+CJqx1tT/ABNRp3uWydltyhk9oI/1HOY5rjo+ouXryKtprYt7tiuBMAQZn2nvBmqPG1zVIyqrPdLlchYO/sIB9lx/evND1PVlvwwuJ5u0tuJIKkCDOCZzyBXP9H02P6+JVXnPhzqqXdQ9jUqFVWJyduRJ7GCO8fNazxOdMmmUqph/piJkiV5x/wCeRXznwhbH4xxqQhZQy7XOC8x/Kc9zWq0XiKzaU29QQSg27Xzglo2ck4POMAU2XFxek+L/AMSYYsORi3rnVWW1pUts0iQxKCBkTG0SwE9uwrTdKN19DdsMit5zMVu8OwZp3FT9JEYk9uKx/S+uafzcPf2gkJIxtmCQVWdsSD9qadV6hdlbiAggk70lmJIlcDDGJMYxRyB1IVdH3MIAbvqGeHFv2XazdCK6ggbhMjG2B7nmcjAFKtXphZR3u32F9bk2rYjbPYsPeOI4pD0/reuuvcuBzhSGJjdHMAEc98Ux1CbunnUXUuFt4JkiDBKz7hRPPuYpjjZWHKt+3vMGB3GbdQ1Op8q/cuW3YN602gQozBIzkDkDM1f1rxEWu2xp1XbILBclVxLSAMgfHv70DZ8M+doBcsFluMJcgysQfSQTA5AntXGk6FqNWune0FU7drLbIVtkjcWHBiJjNBkVm5MfcQAgDUt8Taxrl8W9Pc2bfWLs7NzEARJgCMySc/lQvg3q+oW6blu35oeQwJJkgeozP3NMOo+GtMt4Ld1beXPoBgTg7vU0AZA59/ms707p2oVSdDcIwf5gJE98+mQY+aqvEpX9YmyTNn1Xr+nuMLdqzcN0oSVQwgPDbsiRHt+lF+B+o2ntX2ClWgyNwjAxk8/nSPwx0K9qRZD2yHUne5EEjIOfc/2oFdTf6cj2n05YAt649JJ988ZpPpAihMfa5Vqbb738hrqKTJAEjdAnK49qlTw50W7ftF1e4Ruj0EEfSPc1KBPE1cNQXwnau3l1LK4N2QoR1VrZDAzlsofqiCB95rVdN6+NDpkt3LQLMNoCjMjH/wAvvWG8Lai4tm7cUILbMouMcsAMGAcR6gPzxTjX6dUv6e/avo26GK7sCRBlgCVPtANVzJeTiev8RQAVuaXW+K7o073XU+i6qleJG0kcY/Osq+uvrvvIPSclOTjIGeJAPGcU36918eW1kG2zedb9RO9STbJlgJkLwYHbihfB/ii1p7brqSzQCV2DDSTI4lTn44FSXGwXlX7viMCNyzQdUbXW2uIAt5AFVCQSfY5zkmB9s0h8ZaLW2bSW9SgKzvS4Du5Xbt3An9KI6d1lQLt62Vt3DHlWo3M+T37nPzVnibxRcVQCl/YVAbzEKxdktt3GD84Mf2tiV1yUqioHYFbud+FfBl+7tZiitbUNtY5KsZl5+nkY+1deIuqjTarFnyihHpxukDDbh74ifaguodU1nk27o1Um8gkK5MBVAG4fy/8ANIrug1V+4UlrtxiM5JOBGWyfzq30hkfk5kw5RaEe9Q8VXzey7rBhA42sufaABxVunW/d1A8r+LqAZcmNvdTgYOBiPYRQPivUagJataq3Btj0N74iSRyCF/OqPB3im7p9QzKikXMQDtA+ASYAiQJxWGH0FkAh+pujHGn8OBbv8S/5Lj1MWXIJyMlufv8AlXljwnqtSl7U3F3oVIVgwSB/KwEHEA4xVvRvHLLe1F+5p1dby7ATwPbkEEmIOBOat6J4muXtPd09vduRcbR7/wC/bFT9aCz/AMjfcaEUdO6j+HuWbdhLjXRIcMxKn1g+lR9K4yODWi8Q9Xe9qVPm+W6jb6JPqnnAyR9uPtS3ounh9PcbUWhghF2hiC+TuyDAgZPB96NWxpr+rurduCdwi4ABjaDmMiCD6h70mQrz5ea3HXQqTwj4jtaUFboMFiN2wmQYzicj2FD+Ievqb7G0rXbKvO0jaDIk+hl4kT/amNroyXGufh7jgWlIO0TJMEBhPB98VnfEPVGXTbHRlu78MsFD29zmOxHekx8cjaHfuYW9IJBjDq3iV20wexeK7xFy0BAA4MREAY4pr0rp7mzb33nsaoLCMDgrxshIEcA8nNZqxptGenh2usuoWd6H6Zn0gDiDzOT/AEqaEalb2nL+rzY8neS0Wz3gHHBOMn9Kq+P0FU1V9iIrAmz5mq6ro1u3NMjuNRfj6GgWyApJ7DjtmTSHwUrPev2rarG0qfUU25IG0g445P8AeqPGPRrv4tV8xXDrCFE2jHYAHJ+e9L+hpqXZLVlhbKqWljAI7cSGMkQI/pmtjxf+V8rv+UViLoCpvPC3hu3otO178WRdDGVDDaR7e7E+/wClCdPFvUae61xAWCzqGbkQ3BJgoOSMexr57fuXkcqhLXAzbsg5+k84+39KO1DXb2nuag6hVZ3Fu5bmGcAAyQPqA+3vx3o2EnZbuIhokzQWvwttEC666u5QxCLAB4+c4qVlho1YAm8B8En+kAyPmpSnGnk/ylBygnQdNucDymvLsO5A20bohSZwTPahV1KI9tdrrBi6CRzv9W0Dj04g5mtBb68mmsWjo7bLc8si7ubcD6mgwAOxOcYpD1TQkKLtwnzLh3GRHOcdozXeG5MQ3Xic2wBU1XiTqlvS6zfpkKbQpAIgTtIPBnIOTPMxTDoXhX8Vbe+7BmuDfElRJjEDJ5HcZI96wj6UXLwtad2u7oALiDO0SDPG3I/Kjtd+J0DBN5XcuNpkEEwYn6Tjmud8PSK1GUXJ2SNTVavQafQ6geV/EZhuQkmLcQHEEmeTn7g0r8S+Iw5RVLEbZcPmWnsPsec0r6ZqrlxiTvYbT6jJzj3+9ajx54k0z6PT2LdgC4ApLLthQFyAQSSSZmeeaIQoVvZgLXY8RJ03xDYS2wuIXZhjYAoVpOD/AKwRBntEUV0zxQLOpV7dwjAhmILcCZIxHOO2KT+GuqW0e4t2yH3rAOPTjHIjmDIzigNToy14oCCYmftVQgLkRGPomn8ddaF+CtzcoMiYLZxBK8xwIxSrwhpPN1KWy6KDmXEj4Ed+eKW6q67paV12qikIdsSJ5k/VknIp/wBH1+lt6Zl2A6gsSGMzEenOFUA/Pvg0pQ48fFYwbkwMq6npm06vbN5WAYiFxIntz/itH0Togs2PPs3T5jxOVCD04meGE8/0rB6W+l28gvNsXgkdoGPtWo6Tprd5ns/idlhVmN+1J7+o+w+DM+1RzLS035OpRGs2Ii0qg3wUMsWED39/mDWh1dr/AKfr1a9py1l13BAcQZAgk+sDmJk0j6F1O3o9WxAF+2CVB4BAb0sJBMY9q98SdU8+4vlowVVAyIkySSAT6Rn+lXKFmqtVJ8qG401Oua2zHRl7Yug79p3ALPpn2IBIn+ua866mltogt3/MIOQzEv8ASIYQICn25Brno/Wls2WV7bMSQwgSABAIM/UMD4GTmlPUuri8rgWNhLEjbwB/z81FcTcqrqULiu9zbeH7mlHTt17TpdI3S0DcwmB9RwRkVgLOta06OCVCNuSDJXnaAT7cfrRvSfD1++v8MQhnLMAsgSTk+3f3oPREJfRdQv8ADV/XiRHfIyRT48QUubu4jMaGo06/4rTUXFcqzlSIDGJwJkrxn2ojwki6q9F5oS2sABipMyBLDIg/rXXjjS6dvKOnRBJwy4DAruEjjHv81mtOblp5UgMuZ/eDRVVfF6Nf2mLEPuaS/wBFtaW3cLXWZpHlhfbkkwINe9G0C6jSanZdIuok7IWGUMDBJ478ZwKQrvm2HMAgNLdx2+9NtNpfMRbiWGCrAchGgqTkyBGByTyD8UhDKNmz7xrButQXTkBQGUz8GP2alOrrhiSAsdpXMdqlRL/EoAPeC+Euu6fT+YLmN5EMFmBBB4z7YET70o1/iffqxdVAVV9wVwCPzHH5cUj0+md52qzQJIAJx+Xamej6aGtNcLCVkhI5C8yeRXd9FEYue5zc2ccfEL6j1S2mqGo0q7SGDhTxP8wM8DPH6Ud1frz6/wAy5c0xbbbCqVmEjux7zPFJ/EqEXJ/DHT+lTs5GRIOAOQf+c1Z0DxVe0quqBCH5DCcxEj/NE49BhsiANuj1D+geIVs2ygEzn5n5qeIWsKUdLZaR6yfT6p/qYzSHawzET3FPOuvYvvYt6ZmWf+5umAe3JJJiZjHEUnHg/IfvjXyWoFo+rWELMbBJjBDcH34q/Tm5cW5ds6Zyqx5lwAsFHuTETRC+FQnmnY99fLO119Ox5EFpORx+tE9K8Y3NLojoltg77hYNwQzAKQRHq7RkUxygi8ezB9Mg02pf1zpenNi2UvkkCFG/dIOWgHgzHEUt0aJajbBcNglZj/4wd1c6jwtc09k3rqKy4yGBiZwQMgziePmivA3SbeoZjd3Eg4AMen39zmKgaVC3KxKjbVURX9AoKy+SYb4mP1Ga2eo/6fa0bL5ga5BheWJghTMZPB5/zlvFPTLdnUsqMSkTDEFge4MAAH47UFa6TdZfNFtvL/1AY+e1VZRkCktUkG42AIR0Hptx7qqiSTyT9I+WJ4Fe9Z0d3T3nt3BtZWgqDI+IjtkUf4G10621buNtt3HC3GjIGeP1j86eeN+m6W1rVt6Vg+4BsvuCnO3P2gwc0HyMmSj7TKoZYh0unvhpl7cqRgzIOCD8e9LdTeCvtAIx3rX6jrGo0KE3bSPbuAAMpjsYzEgHv7isLevG6xYiJ9v3xWwMz22q+I2QBaAmv0ugvro5tF4OQf5cHtIgLgyfihrHRXuKDvXfcbZtaZxg7oEKMz80L0Lr2oa2dNaMyCAAJMZkQTEZ5OcfNcXb92xvt3QyXQQcyGHdT+gEUhTICRY7jgoRZjvoPgC2dYlrVakIhRmRg2yWBAj+IPSck/MV23RdJZ15s3L4e2gIRmgqzDsSuI7Zxzmsdreu3bzAuxJAjPt9qutOXcFFLtHAHb/iqFMhHqP8JMFf2Yx8YeITfvbUYNZtKEtnaBgfkDV2h8XutnytuDIGTGfccGMxSQ21beXlGnC8R+tbPw/q9CdCy3Qm4LJ9I37gYwxOZnA++O9Lm4hAOJP+9zIDZ3FNm0xE+ZM/P+a8rO/jPmpR+g3vN9UTWX9fY0qKdHbh2AVgZcMFEksOxmCCMVkl1LOGG6Axkge5NOPA/TNXfuudIyowUhi3BVgZEQeQD+lKjpTZuEPBZW9Q7GG/qKoihCVJsxWYtsaEM1epQ2dq/VAHOPn/AGrzo9sENusb0jLHdFvI9QKmPjM8mnN7rGmv6pXuW0VRb2wBjdGJwJzIn4qoeMvwrXFsIhVh+QbaVkR3gx/5qQZvtC77lGA+4kRN1NtzEKFAXnbBGPtVfU9KLDWzbvLcJUNKSNjf6T8iK66XrwCFb6SRuHEic/0pp4wbSfwzp43yd4VSFiARycmZ/ZqwJVglSRAIJhPh3x82mQrdQ3AZ9paTMMSOOePfikel6mGvtcYAEksvsDMj9KrZGvKxWIRdzSQMcYnmg1tZAWTPaJPxxyaK4k2QKJmORtR51vxdc1AKbQqnnbIJ4wfjFc6JQLJaDOcgwR7fP51XrvD1yyqu4wyy3MpmAH9iY/ZoroHiVNO4L2luAKQBjn3ggg4nBqRUcKxCOG9VvEDGWMzkya+h2fHFq3oVt+WC6rtbAhiRgHMgCBn8qw3UdUr3LjomxWYkKOw9q60Ytuu1g+/dhgfSFjIiPqJ71TLjGQDkOoivxupX0oBryg3PKBOX/wBPzRXVroR2FtwzK2Lin6iJzM5n9/PWi0Vj8SiX3K2j9TLE8GPsCYz2mqer2bS3WWyxa2PpJ+2fuJ702mYd9QbAmk0Gmv8AUtMA1xFCsFEgkuQJE9gAJmP0rLarp7Jce3uBKmCRwY7ie1PvBevvIbiW7qqu3eQ0Zj/TPcAT+VIupaovda4WJLmSWO4n71LECrsoqvEo5DAMe5quieHblmyuqtqpYDdljm3BDAiQJPIzPFJfEHVm1V0XGOdgUx2CiFAJycHvWg6tqms9OtrYvkqwUcjO4S6r3WD2+O1ZnpFxbNwNeQOIxMEDIn84mpY7N5G2dge8dtUsr6g1qDG3djKAheBwDx8/M0f4P8R29LvFwYeMxMDvI5+1DdX1q6zUzZtBZwAO+Sf0Ax2wKq0Phi/fusltJK5J3DaAeM8fv866CqsnF5H1XazvrvUF1V/eBtUgA4ifcx/tQmrVbZhDM81TrtBcsXDbuoUccg8/H3o/R2LR0l5mvhbgI229oJaOIJyOTMHtThQoFdRbsm+4sGmbmOc9qldW9QwEASPtUp7MTUt6V1S7YYm0xWRDR3HzXL3/ADHljyfUeT8n5o/wt1a5p7jNbteaSuRBMDkmRwPeq+k9Av617hsoPT6nJYKiyTAJbAngClJUEk6+Y4ugBOOt2LIf/wBOzMm0fVzu79hU6X0lrlu64UMESfq2kZwQP5uDiu+ueH7+kKi/bKbhK5BBA5iDQ2issyvBICqTgEznj08T84rA2lgzedieaOyJk5rjXoQ2VIxKyIxVSOZNMOv39Q7IdSGDbBt3LtlOxGMg+9NR5bg1WpV0+zuW5Nt32pMr/IZ+pvcRI/OvLWq2OrjlWDCfcGQK1Hhbwybmme4t1kV/4bFSI5yGBGffBHI96yGr05R2SZ2sR94MUisrMRGIKi5rOv8Ajoaqz5a2od/rJ4GQfTHfn/7H5kHwn4aTVFzcubFQcD6iSDAE4HHtXPVvBN/SW1uXGQgxIUyVJ4DD7iPvQnT+oXNN/EtXGVjyBwY4BB5/OpBVGMjCaj2S15BO/FXhttFf8ppMjcJ5gkjI7HFVafVL+GNryVL793mfzRAx+X9/gVX1Dqj3nL3GLseSTJ/r2q/S9LvNaa55TlPcD4OfeIBM/FVulHOJot6YT4L6RZ1eqFvU3vKTax3SBJEQJPvVPirQW9PqXt2mLKIiSCR7gkfv3pSbdcDByKbieXK9e0QHVRr4f6SupZw19LW1CwLfzEdhke1LUt5g0d1W/bMbIxxAgxHel4bistncxoQ0NaW2wKsb24FHmFCjkEdyfevdDpX1NxbawCxgEmAPeq06m3km1CQzhyxUb5AiA3IHxXuhcqwIYggyCDkViNH3hBjnxT0U6DUIybNpGApYiQoDTvHcknEjNX+DvEd5dT/DsecWybanaYUGSrQduCR35pB1bqF2+4N1y5AgT2HtAx+feruh29t+2XuPZBMeYqyw54Hf7VI47SslE1HDEN6dCeeJerPqtS9y4uwzGzJ2wYgk5J9z7zXJso+nLh7ashUbCT5jTyRiCBQTAu7GS0nJPJzyfk17esbf5cGq0BQGqkxfcK0fVgiBdkx3mpSxjmvaxxIdzcyJqPCXiGzYR0vAgM0yByIgiRkHHtGabdK8fJau6grpybV1lZQDmUXaA0zIPJrALRuhvhTDSV+PvUsv6dGskXcdMjCo48Y+L21rrKBQvvliSO5JPpHYUT4S8RHS2rgUIfMw24ZGCPf2JpR4luadr06VWVNoBDc7ozyx/wB62P8A+PF0H4W5+I8k3QSSLpA9AEyCQcQIxJzxxS5Aq4QAD+IUYltzF9K6S+puhLcCTG44A+9aDx50a5bFtn1LahVASSI2jkAfBkn3796SjqSWrr+VOwOTbIOYk7fmq+q+IL2pCrcaVXAAED7mOT8nNNWQ5AR1N6OJHmUdP6i9oEK7LIiASOeePeqmuCaK6bZBS9/6drsJhlmLZnDGBEff/mgIiDH+ferACyZOyBG3VfE2pv2lt3bpZFyAQJPyTEtHb2zXvhXSWb2oVNVdNu3BzMZ7AntTfxL4q0+osC3atMp37vUFhMZVNo+nOO479qyTVNBaVXGM2jd3CutaW1bv3FsOXtBoRjyR+WK1uj8Z3R08g2SwQeT5kjaAQPSR7AQe+T2rDsaYafp4Oma55yht4HlfzER9XPb/AJo5EVgA0CMQdSvpLjz7e9/LUMCXH8sGZr3rBU3n2vvG4+s/zSZn71RoGRbieaCUkbgvJHcDIovVXLYZ/LVlQsdgfLbe0n3/AOaYimuYHVTW+A7ukFh1uKnmsxDliP8Atx2DGAB781k/ETWfxNwacza3egxGI9uwmi/DZ0pa4NUlxhslNgJ2kGWJCx2n4FIiYJjipJjrIzWf7Rmb0gT2oj5qHOa4BzXRJx51LF/d5As4H8POMc+rOeaF6h1XzF2gdomp1vUXDdPmXhfeBNwNuBxxPxS5TUwnkxy/tOrVyKsvawsII7zQxau1WapQ7iXK6lemK9owS/TXlAIIGfihnOa5qVgKNxbliNVuntTjvVKmu1uwZFA/EZfmS6m017aAqXbm6q5rbqHXiNNB127p1uJaaBcjdj2BAI9jDEfnQFy5XAFXafRvcMIjMYnAnHv9qFAbh2dQer3tYmq3QqYIgjsaK6fY8xoMwBmKzNQswAeJW9gBfmq1vQIonqmlNpoEwRIoKguxcJ0ahD3gQIHEV5qL+4d6qtrJAHJMCmOv6G1pQxIP2/8AFawpqaiRYlPSte1liVcoSpUkGCQRBH2Ir3T7Wu549u00DUolbuYGGdUVRchMCJI7A0HFQ1KIFCoDs3PYq/SqDyJqjdUXNaATp7YkwcVxMV0vNS9FaaVmva5r2jNIRmvbYyKlStFhGuzmB+VCg17UoL1Gbud26lzmpUrTTtK+geAcHUoAIazuJ7+lxEHsPVkfA9qlSuD9eaxGdX6b7xMp4jQeZMZiaWaO8UYbTFSpXRh3iFyWT7zC9XdLmWM0FfFSpVE6itObLwwI7Gad9R1zNbExmpUpcg9QjJ9piOpXlSrSM9rk17UrQwjR2QZkTFclYJr2pS+YZROa5Ne1KaCeV7UqVoJ//9k=">
            <a:hlinkClick r:id="rId4"/>
          </p:cNvPr>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RERQUEhIWFRUWGB8ZFxgYGB8cGBwaHhccGhgfGh4YHiYeGBojHRgaIS8iJCcpLCwsHR8yNTAqNSYrLCkBCQoKDgwOGg8PGiwkHyUvKi8sLCwpLCwsLCwsLCwsLCwpLCwsLCwsLCwsKSwpLCwsLCwsLCwsLCwsLCwsLCksLP/AABEIALQAtAMBIgACEQEDEQH/xAAbAAACAwEBAQAAAAAAAAAAAAAEBQADBgIBB//EADsQAAIBAwMCBQIEBQMDBAMAAAECEQADIQQSMQVBBhMiUWEycRSBkfAjQqHB4VKx0RUz8SRygpIHNGL/xAAaAQADAQEBAQAAAAAAAAAAAAABAgMABAYF/8QALREAAgICAgEDAwEJAQAAAAAAAQIAEQMhEjFBIlFhEzJxBEKBkaGxweHw8SP/2gAMAwEAAhEDEQA/APoxuMkg98yT9P3/AFz+44dVfO7cVaMD0iB2nH51fqWN2VKnIA7AHEnmqGcooVpO7IAHA9p9v39vEMR14n1BDr21AJngAiO9WXdEdhK9/wBzniqXM7QDAIPPOP8ANc3NeSoEdj+WY+8VQslnkPxJ0dVLrGmCoCTJHufyzQd6Rd34gDmZJgcfH+BVj3NqAP3IBORk+3tXLED07TPvwP1pS40AKjqD2ZXd1G9lJwMc9/iPaYo7UMCVGDHb9/vFK7WmdnUN27r79uee1MNWpUEjDDvEzisFcAseoWC2AJTa0od3AWPUOR+zXS3DuuKRPbAx88/vmqNPf23JZZZmEwPj9P0q+/rFUnaSO5AFEceN+bgIJNSvUuMGQdnA7YMZHeqWt3GAwqrk71/t+dX2kDoTPqbjEMB7GrNFqFa2ROFkQe2e/wDWlCliYb4jqcXdalwBfKkwMn3+K70WlC/UeTPwP7TQKuLbKNvec9/cjNXLq5aHfgHAmtyIa2hKUKEs1WqAICsCAYgDme08flXemWWU7gFHuP7TQ1hYAaJCzPeZODHbiu31+CbkgTjj9mt0bP8ADxBx1QhGpaDO4EdgBGZ9zUu3t77SD/qn5AxNVO6BFbdiZz2qi7qYMqcmJAx9zHYxWclT+faYLcLt3xJXcrOR6icH2GPaiLqNtU7pHsO5+aB/CFm3ckiPy7SYoi0jW1AJJUAgH57QJplPJSDFZQJeNVAClQIHb7cCuLSbQSOZ75M5/wBpoZbiLBLc9oHPcT8Vbp78AtBKsfSe3zHeJ704ZibbcUiupaEJyWP5DA+K9qhC4+lpBz9vj9K8qfJpuEqualsqyCQcR7e+eCc1cGiCSc9u4/ShdNrLbI1sqdymCTJzzz3GDU0vUrY/7hgxgnvPG3GRSelalKMM1l8KEKgH+3wP3/ihNyhi5UbuBGY+TSzqvU/LVVExO4sv1QDwOwPFWdK6kLt4KwXCAgTnnPfiO1Py5NZh4ELc8fWM52KxaPUSMkTkDNCpfvoV3Cd2ctJzHYcUUdeNHdub9pkQoVQIGWzGTxFAJrzqFdt/lhfV33DH1dvTzBolQo5dmVU3+I5TVGw43n6s4zGOKL/FozzcfaOB9/msd+NuEoYMH6S3f5zzyMVoLWjUm6+0lgxMdv64rDI6j49oroo7luu1YX+JMopztbt++1CPfW4puCYnI4JHaDPM0J1DUlTC25ts0KY7wCQR3Haa9sA+YXe0RAkgiAMdvfip78iOFEK0hIVnO4/vualgXAGyONxmOPiBzVfStYbrbxtVYiOx+/yP71xbtut1kdRvVSxiIjt+mD+dBVPcJ9jGDjzgjLJXaBiDBog6ZVkspG0wWpRY1NtSBZJA3DcSYEn78Yo65duzcUq5XeOOIjkEgfBp1AayZMg3UrtdTFwlVfPBkHj3/wA1deu4O0ltkAfBPx755pbq+SU3uxG2A2eZ47zVWktG0rS/rn6P3maS9R+A8SwPdBUOkAE7yCJM9oH2phsgK30uBAI+f6fehLJOwF2VWfggTGfee49+81d0zqCH+H5nmEE425H3z/WgoNwsddRjomIX0nt35ya8bULuCyfSw4EgtExROssqFG0+qIH79qEsJkSQG7nGfgVbInBgCZzimBMsvopLAg5GARANd9NANuC/GCPaKCfVEuFDyZ59h3xxXb2xZtgiGDSDnPGJPb70QBZP+mYrQ3DLmrAJEE/r/wAVKAW+1wAhkAiM5P8AtUrnLtDwgOjQFN07YMyWEnn6h96I19lXzdeCoG0Ykn3+8xXNzS2bllrigu5XdPeSJgRjuaTvobtu1buFWbJA/wD5kjbj25p/pMRQ6lgwJ3qMLvUnCkvbhlG47iB6eFiDk80L0t1KeZYeHeWchcDsFBjPPH60v8UaUW0F5rzeZvQF4JKkyRAnMRVmma5aty7rbEbSq2yQZ5JMiTkzPvVQqoPzMBy8wS1rtyMzqGllBdsm2C0ST2GZx9qY9Ru2bNhyieYrCBcUjmIgwczE+1VW9NbS0RZIuXVI3eoA+poIjvIpB4wQ2ABb2KsmVVuSRIO3iORPvTJZaq7jsFPmWFL3l2rm47AC6eqVAjvxB9hWi0niZrYu2ylwiZuMygESBMR2is7oYTT2fPZFDglZJIHGABkn5HxU1nWDZDq9p2N2DLSJOAfTEkGIj4pmxsdRTxOzDupde8jadORcUGQpaTPf8qYdH8TXNcyqbYVpMzO3bGRHc5pCNHsC6hbYtOxHpPG73g8Ax/5q7Qatyxuai0d3mEekwk8CNv3maUqK0IxXyY56ncZtV5ACWwBlhhTx2PfgRTRiNMhe44BYTu3GIGYg8QIrJ9J6s7yptoylmIdp2E5JAMT35qk332TchUVTJJkFgJAwCc/8UCvioeHW42W95yqLe2GA3IBDbpgbpxiaN/6jqNvk7pucfUD/ALj2+KX3tf8AiPwos2/KUhiwkANEATHtEzVDJF1kNzbmS27g/wDu5nEVMlh6Y4QMLaNbOm1Fuyl5bm4swV7e2SoJIndPbnPvQWqfZdD3boYll/hkxuXAOVIGDPIivOkOiH/9h3R2G2Y2lvUDu+3v3xSvxN09bZABdoICnBGZxj+bExVQAGA8yYB3c0H453uW2JVVllVSOxME4MgjtiM/py102dQoYo7uP4e07Qq57e9LdTpbyWA91VsshIhj624IkTEfP6xVKaprN+y1y5aKXVVtqjdBiO0xGfipjAbuobXwZptTrrlu5atq6zc3SWJgAHAHz2rm11Rl1Hl3IZDncpgD7+3B4oHrHS7d821W9F1GZlJjaVJ3EHmcf2rL+HNJdN+95Vwi6pIG4SsScZwf6QKoMQccjJ6Gp9B0qLbL3EIhCQBBO4ASc957falzdXIVrlq56iTuR19MDiP9Qk9qXdM8T37dk2dQnlneVDRG47XJ2xjlRivOh2rzaW9d8xLgafTtG9SD7AbTjseO1M2MJ5ij5hb6k83CoJzhCRFShb/XLrbSLiOCoIYSOc5HYjipUfpfEPJpYt6yLZSxqDLKB5Y53TGDMj9jvSvxT1a6lhLJubl3mdvIHpIH3+r+nvQOr0tn8Sv4jUW7Z5hQ3qmS3qGR7Yp83Q7d9EuLqA9oHaoAMCCZExJ571cHhR8Q2tGD6V7ZsgAMEGpRpucxtPPfFO7/AIrL2mUIUC/zMPqBn6fcY5JHNPE6JbazJgk9z3IwKz76O1d8xbl9fSD/AC4UR85/Me1DLipgYqOCDY6mS6boHuC5d84IpZQoDRMmMf6vgY4NU9U8K3zcKW0dmABdisDIH3n8v7U16lp7Fs2LVvU77ltt1lSDG8mfUCMg+8g0d4q8WPpVB0zhi8LuIiJnsR98Yq63yXjCXsamcHg6baMbttWDTgFnVgfYZrU+ItPZt27F29dLXV4le+YwBkg+9Y3Xas6e3auWtULly4dzoBwYz9jiM0DrdZeNy0AHBtNgPBO5jMGMckRVghI31uA+CJqx1tT/ABNRp3uWydltyhk9oI/1HOY5rjo+ouXryKtprYt7tiuBMAQZn2nvBmqPG1zVIyqrPdLlchYO/sIB9lx/evND1PVlvwwuJ5u0tuJIKkCDOCZzyBXP9H02P6+JVXnPhzqqXdQ9jUqFVWJyduRJ7GCO8fNazxOdMmmUqph/piJkiV5x/wCeRXznwhbH4xxqQhZQy7XOC8x/Kc9zWq0XiKzaU29QQSg27Xzglo2ck4POMAU2XFxek+L/AMSYYsORi3rnVWW1pUts0iQxKCBkTG0SwE9uwrTdKN19DdsMit5zMVu8OwZp3FT9JEYk9uKx/S+uafzcPf2gkJIxtmCQVWdsSD9qadV6hdlbiAggk70lmJIlcDDGJMYxRyB1IVdH3MIAbvqGeHFv2XazdCK6ggbhMjG2B7nmcjAFKtXphZR3u32F9bk2rYjbPYsPeOI4pD0/reuuvcuBzhSGJjdHMAEc98Ux1CbunnUXUuFt4JkiDBKz7hRPPuYpjjZWHKt+3vMGB3GbdQ1Op8q/cuW3YN602gQozBIzkDkDM1f1rxEWu2xp1XbILBclVxLSAMgfHv70DZ8M+doBcsFluMJcgysQfSQTA5AntXGk6FqNWune0FU7drLbIVtkjcWHBiJjNBkVm5MfcQAgDUt8Taxrl8W9Pc2bfWLs7NzEARJgCMySc/lQvg3q+oW6blu35oeQwJJkgeozP3NMOo+GtMt4Ld1beXPoBgTg7vU0AZA59/ms707p2oVSdDcIwf5gJE98+mQY+aqvEpX9YmyTNn1Xr+nuMLdqzcN0oSVQwgPDbsiRHt+lF+B+o2ntX2ClWgyNwjAxk8/nSPwx0K9qRZD2yHUne5EEjIOfc/2oFdTf6cj2n05YAt649JJ988ZpPpAihMfa5Vqbb738hrqKTJAEjdAnK49qlTw50W7ftF1e4Ruj0EEfSPc1KBPE1cNQXwnau3l1LK4N2QoR1VrZDAzlsofqiCB95rVdN6+NDpkt3LQLMNoCjMjH/wAvvWG8Lai4tm7cUILbMouMcsAMGAcR6gPzxTjX6dUv6e/avo26GK7sCRBlgCVPtANVzJeTiev8RQAVuaXW+K7o073XU+i6qleJG0kcY/Osq+uvrvvIPSclOTjIGeJAPGcU36918eW1kG2zedb9RO9STbJlgJkLwYHbihfB/ii1p7brqSzQCV2DDSTI4lTn44FSXGwXlX7viMCNyzQdUbXW2uIAt5AFVCQSfY5zkmB9s0h8ZaLW2bSW9SgKzvS4Du5Xbt3An9KI6d1lQLt62Vt3DHlWo3M+T37nPzVnibxRcVQCl/YVAbzEKxdktt3GD84Mf2tiV1yUqioHYFbud+FfBl+7tZiitbUNtY5KsZl5+nkY+1deIuqjTarFnyihHpxukDDbh74ifaguodU1nk27o1Um8gkK5MBVAG4fy/8ANIrug1V+4UlrtxiM5JOBGWyfzq30hkfk5kw5RaEe9Q8VXzey7rBhA42sufaABxVunW/d1A8r+LqAZcmNvdTgYOBiPYRQPivUagJataq3Btj0N74iSRyCF/OqPB3im7p9QzKikXMQDtA+ASYAiQJxWGH0FkAh+pujHGn8OBbv8S/5Lj1MWXIJyMlufv8AlXljwnqtSl7U3F3oVIVgwSB/KwEHEA4xVvRvHLLe1F+5p1dby7ATwPbkEEmIOBOat6J4muXtPd09vduRcbR7/wC/bFT9aCz/AMjfcaEUdO6j+HuWbdhLjXRIcMxKn1g+lR9K4yODWi8Q9Xe9qVPm+W6jb6JPqnnAyR9uPtS3ounh9PcbUWhghF2hiC+TuyDAgZPB96NWxpr+rurduCdwi4ABjaDmMiCD6h70mQrz5ea3HXQqTwj4jtaUFboMFiN2wmQYzicj2FD+Ievqb7G0rXbKvO0jaDIk+hl4kT/amNroyXGufh7jgWlIO0TJMEBhPB98VnfEPVGXTbHRlu78MsFD29zmOxHekx8cjaHfuYW9IJBjDq3iV20wexeK7xFy0BAA4MREAY4pr0rp7mzb33nsaoLCMDgrxshIEcA8nNZqxptGenh2usuoWd6H6Zn0gDiDzOT/AEqaEalb2nL+rzY8neS0Wz3gHHBOMn9Kq+P0FU1V9iIrAmz5mq6ro1u3NMjuNRfj6GgWyApJ7DjtmTSHwUrPev2rarG0qfUU25IG0g445P8AeqPGPRrv4tV8xXDrCFE2jHYAHJ+e9L+hpqXZLVlhbKqWljAI7cSGMkQI/pmtjxf+V8rv+UViLoCpvPC3hu3otO178WRdDGVDDaR7e7E+/wClCdPFvUae61xAWCzqGbkQ3BJgoOSMexr57fuXkcqhLXAzbsg5+k84+39KO1DXb2nuag6hVZ3Fu5bmGcAAyQPqA+3vx3o2EnZbuIhokzQWvwttEC666u5QxCLAB4+c4qVlho1YAm8B8En+kAyPmpSnGnk/ylBygnQdNucDymvLsO5A20bohSZwTPahV1KI9tdrrBi6CRzv9W0Dj04g5mtBb68mmsWjo7bLc8si7ubcD6mgwAOxOcYpD1TQkKLtwnzLh3GRHOcdozXeG5MQ3Xic2wBU1XiTqlvS6zfpkKbQpAIgTtIPBnIOTPMxTDoXhX8Vbe+7BmuDfElRJjEDJ5HcZI96wj6UXLwtad2u7oALiDO0SDPG3I/Kjtd+J0DBN5XcuNpkEEwYn6Tjmud8PSK1GUXJ2SNTVavQafQ6geV/EZhuQkmLcQHEEmeTn7g0r8S+Iw5RVLEbZcPmWnsPsec0r6ZqrlxiTvYbT6jJzj3+9ajx54k0z6PT2LdgC4ApLLthQFyAQSSSZmeeaIQoVvZgLXY8RJ03xDYS2wuIXZhjYAoVpOD/AKwRBntEUV0zxQLOpV7dwjAhmILcCZIxHOO2KT+GuqW0e4t2yH3rAOPTjHIjmDIzigNToy14oCCYmftVQgLkRGPomn8ddaF+CtzcoMiYLZxBK8xwIxSrwhpPN1KWy6KDmXEj4Ed+eKW6q67paV12qikIdsSJ5k/VknIp/wBH1+lt6Zl2A6gsSGMzEenOFUA/Pvg0pQ48fFYwbkwMq6npm06vbN5WAYiFxIntz/itH0Togs2PPs3T5jxOVCD04meGE8/0rB6W+l28gvNsXgkdoGPtWo6Tprd5ns/idlhVmN+1J7+o+w+DM+1RzLS035OpRGs2Ii0qg3wUMsWED39/mDWh1dr/AKfr1a9py1l13BAcQZAgk+sDmJk0j6F1O3o9WxAF+2CVB4BAb0sJBMY9q98SdU8+4vlowVVAyIkySSAT6Rn+lXKFmqtVJ8qG401Oua2zHRl7Yug79p3ALPpn2IBIn+ua866mltogt3/MIOQzEv8ASIYQICn25Brno/Wls2WV7bMSQwgSABAIM/UMD4GTmlPUuri8rgWNhLEjbwB/z81FcTcqrqULiu9zbeH7mlHTt17TpdI3S0DcwmB9RwRkVgLOta06OCVCNuSDJXnaAT7cfrRvSfD1++v8MQhnLMAsgSTk+3f3oPREJfRdQv8ADV/XiRHfIyRT48QUubu4jMaGo06/4rTUXFcqzlSIDGJwJkrxn2ojwki6q9F5oS2sABipMyBLDIg/rXXjjS6dvKOnRBJwy4DAruEjjHv81mtOblp5UgMuZ/eDRVVfF6Nf2mLEPuaS/wBFtaW3cLXWZpHlhfbkkwINe9G0C6jSanZdIuok7IWGUMDBJ478ZwKQrvm2HMAgNLdx2+9NtNpfMRbiWGCrAchGgqTkyBGByTyD8UhDKNmz7xrButQXTkBQGUz8GP2alOrrhiSAsdpXMdqlRL/EoAPeC+Euu6fT+YLmN5EMFmBBB4z7YET70o1/iffqxdVAVV9wVwCPzHH5cUj0+md52qzQJIAJx+Xamej6aGtNcLCVkhI5C8yeRXd9FEYue5zc2ccfEL6j1S2mqGo0q7SGDhTxP8wM8DPH6Ud1frz6/wAy5c0xbbbCqVmEjux7zPFJ/EqEXJ/DHT+lTs5GRIOAOQf+c1Z0DxVe0quqBCH5DCcxEj/NE49BhsiANuj1D+geIVs2ygEzn5n5qeIWsKUdLZaR6yfT6p/qYzSHawzET3FPOuvYvvYt6ZmWf+5umAe3JJJiZjHEUnHg/IfvjXyWoFo+rWELMbBJjBDcH34q/Tm5cW5ds6Zyqx5lwAsFHuTETRC+FQnmnY99fLO119Ox5EFpORx+tE9K8Y3NLojoltg77hYNwQzAKQRHq7RkUxygi8ezB9Mg02pf1zpenNi2UvkkCFG/dIOWgHgzHEUt0aJajbBcNglZj/4wd1c6jwtc09k3rqKy4yGBiZwQMgziePmivA3SbeoZjd3Eg4AMen39zmKgaVC3KxKjbVURX9AoKy+SYb4mP1Ga2eo/6fa0bL5ga5BheWJghTMZPB5/zlvFPTLdnUsqMSkTDEFge4MAAH47UFa6TdZfNFtvL/1AY+e1VZRkCktUkG42AIR0Hptx7qqiSTyT9I+WJ4Fe9Z0d3T3nt3BtZWgqDI+IjtkUf4G10621buNtt3HC3GjIGeP1j86eeN+m6W1rVt6Vg+4BsvuCnO3P2gwc0HyMmSj7TKoZYh0unvhpl7cqRgzIOCD8e9LdTeCvtAIx3rX6jrGo0KE3bSPbuAAMpjsYzEgHv7isLevG6xYiJ9v3xWwMz22q+I2QBaAmv0ugvro5tF4OQf5cHtIgLgyfihrHRXuKDvXfcbZtaZxg7oEKMz80L0Lr2oa2dNaMyCAAJMZkQTEZ5OcfNcXb92xvt3QyXQQcyGHdT+gEUhTICRY7jgoRZjvoPgC2dYlrVakIhRmRg2yWBAj+IPSck/MV23RdJZ15s3L4e2gIRmgqzDsSuI7Zxzmsdreu3bzAuxJAjPt9qutOXcFFLtHAHb/iqFMhHqP8JMFf2Yx8YeITfvbUYNZtKEtnaBgfkDV2h8XutnytuDIGTGfccGMxSQ21beXlGnC8R+tbPw/q9CdCy3Qm4LJ9I37gYwxOZnA++O9Lm4hAOJP+9zIDZ3FNm0xE+ZM/P+a8rO/jPmpR+g3vN9UTWX9fY0qKdHbh2AVgZcMFEksOxmCCMVkl1LOGG6Axkge5NOPA/TNXfuudIyowUhi3BVgZEQeQD+lKjpTZuEPBZW9Q7GG/qKoihCVJsxWYtsaEM1epQ2dq/VAHOPn/AGrzo9sENusb0jLHdFvI9QKmPjM8mnN7rGmv6pXuW0VRb2wBjdGJwJzIn4qoeMvwrXFsIhVh+QbaVkR3gx/5qQZvtC77lGA+4kRN1NtzEKFAXnbBGPtVfU9KLDWzbvLcJUNKSNjf6T8iK66XrwCFb6SRuHEic/0pp4wbSfwzp43yd4VSFiARycmZ/ZqwJVglSRAIJhPh3x82mQrdQ3AZ9paTMMSOOePfikel6mGvtcYAEksvsDMj9KrZGvKxWIRdzSQMcYnmg1tZAWTPaJPxxyaK4k2QKJmORtR51vxdc1AKbQqnnbIJ4wfjFc6JQLJaDOcgwR7fP51XrvD1yyqu4wyy3MpmAH9iY/ZoroHiVNO4L2luAKQBjn3ggg4nBqRUcKxCOG9VvEDGWMzkya+h2fHFq3oVt+WC6rtbAhiRgHMgCBn8qw3UdUr3LjomxWYkKOw9q60Ytuu1g+/dhgfSFjIiPqJ71TLjGQDkOoivxupX0oBryg3PKBOX/wBPzRXVroR2FtwzK2Lin6iJzM5n9/PWi0Vj8SiX3K2j9TLE8GPsCYz2mqer2bS3WWyxa2PpJ+2fuJ702mYd9QbAmk0Gmv8AUtMA1xFCsFEgkuQJE9gAJmP0rLarp7Jce3uBKmCRwY7ie1PvBevvIbiW7qqu3eQ0Zj/TPcAT+VIupaovda4WJLmSWO4n71LECrsoqvEo5DAMe5quieHblmyuqtqpYDdljm3BDAiQJPIzPFJfEHVm1V0XGOdgUx2CiFAJycHvWg6tqms9OtrYvkqwUcjO4S6r3WD2+O1ZnpFxbNwNeQOIxMEDIn84mpY7N5G2dge8dtUsr6g1qDG3djKAheBwDx8/M0f4P8R29LvFwYeMxMDvI5+1DdX1q6zUzZtBZwAO+Sf0Ax2wKq0Phi/fusltJK5J3DaAeM8fv866CqsnF5H1XazvrvUF1V/eBtUgA4ifcx/tQmrVbZhDM81TrtBcsXDbuoUccg8/H3o/R2LR0l5mvhbgI229oJaOIJyOTMHtThQoFdRbsm+4sGmbmOc9qldW9QwEASPtUp7MTUt6V1S7YYm0xWRDR3HzXL3/ADHljyfUeT8n5o/wt1a5p7jNbteaSuRBMDkmRwPeq+k9Av617hsoPT6nJYKiyTAJbAngClJUEk6+Y4ugBOOt2LIf/wBOzMm0fVzu79hU6X0lrlu64UMESfq2kZwQP5uDiu+ueH7+kKi/bKbhK5BBA5iDQ2issyvBICqTgEznj08T84rA2lgzedieaOyJk5rjXoQ2VIxKyIxVSOZNMOv39Q7IdSGDbBt3LtlOxGMg+9NR5bg1WpV0+zuW5Nt32pMr/IZ+pvcRI/OvLWq2OrjlWDCfcGQK1Hhbwybmme4t1kV/4bFSI5yGBGffBHI96yGr05R2SZ2sR94MUisrMRGIKi5rOv8Ajoaqz5a2od/rJ4GQfTHfn/7H5kHwn4aTVFzcubFQcD6iSDAE4HHtXPVvBN/SW1uXGQgxIUyVJ4DD7iPvQnT+oXNN/EtXGVjyBwY4BB5/OpBVGMjCaj2S15BO/FXhttFf8ppMjcJ5gkjI7HFVafVL+GNryVL793mfzRAx+X9/gVX1Dqj3nL3GLseSTJ/r2q/S9LvNaa55TlPcD4OfeIBM/FVulHOJot6YT4L6RZ1eqFvU3vKTax3SBJEQJPvVPirQW9PqXt2mLKIiSCR7gkfv3pSbdcDByKbieXK9e0QHVRr4f6SupZw19LW1CwLfzEdhke1LUt5g0d1W/bMbIxxAgxHel4bistncxoQ0NaW2wKsb24FHmFCjkEdyfevdDpX1NxbawCxgEmAPeq06m3km1CQzhyxUb5AiA3IHxXuhcqwIYggyCDkViNH3hBjnxT0U6DUIybNpGApYiQoDTvHcknEjNX+DvEd5dT/DsecWybanaYUGSrQduCR35pB1bqF2+4N1y5AgT2HtAx+feruh29t+2XuPZBMeYqyw54Hf7VI47SslE1HDEN6dCeeJerPqtS9y4uwzGzJ2wYgk5J9z7zXJso+nLh7ashUbCT5jTyRiCBQTAu7GS0nJPJzyfk17esbf5cGq0BQGqkxfcK0fVgiBdkx3mpSxjmvaxxIdzcyJqPCXiGzYR0vAgM0yByIgiRkHHtGabdK8fJau6grpybV1lZQDmUXaA0zIPJrALRuhvhTDSV+PvUsv6dGskXcdMjCo48Y+L21rrKBQvvliSO5JPpHYUT4S8RHS2rgUIfMw24ZGCPf2JpR4luadr06VWVNoBDc7ozyx/wB62P8A+PF0H4W5+I8k3QSSLpA9AEyCQcQIxJzxxS5Aq4QAD+IUYltzF9K6S+puhLcCTG44A+9aDx50a5bFtn1LahVASSI2jkAfBkn3796SjqSWrr+VOwOTbIOYk7fmq+q+IL2pCrcaVXAAED7mOT8nNNWQ5AR1N6OJHmUdP6i9oEK7LIiASOeePeqmuCaK6bZBS9/6drsJhlmLZnDGBEff/mgIiDH+ferACyZOyBG3VfE2pv2lt3bpZFyAQJPyTEtHb2zXvhXSWb2oVNVdNu3BzMZ7AntTfxL4q0+osC3atMp37vUFhMZVNo+nOO479qyTVNBaVXGM2jd3CutaW1bv3FsOXtBoRjyR+WK1uj8Z3R08g2SwQeT5kjaAQPSR7AQe+T2rDsaYafp4Oma55yht4HlfzER9XPb/AJo5EVgA0CMQdSvpLjz7e9/LUMCXH8sGZr3rBU3n2vvG4+s/zSZn71RoGRbieaCUkbgvJHcDIovVXLYZ/LVlQsdgfLbe0n3/AOaYimuYHVTW+A7ukFh1uKnmsxDliP8Atx2DGAB781k/ETWfxNwacza3egxGI9uwmi/DZ0pa4NUlxhslNgJ2kGWJCx2n4FIiYJjipJjrIzWf7Rmb0gT2oj5qHOa4BzXRJx51LF/d5As4H8POMc+rOeaF6h1XzF2gdomp1vUXDdPmXhfeBNwNuBxxPxS5TUwnkxy/tOrVyKsvawsII7zQxau1WapQ7iXK6lemK9owS/TXlAIIGfihnOa5qVgKNxbliNVuntTjvVKmu1uwZFA/EZfmS6m017aAqXbm6q5rbqHXiNNB127p1uJaaBcjdj2BAI9jDEfnQFy5XAFXafRvcMIjMYnAnHv9qFAbh2dQer3tYmq3QqYIgjsaK6fY8xoMwBmKzNQswAeJW9gBfmq1vQIonqmlNpoEwRIoKguxcJ0ahD3gQIHEV5qL+4d6qtrJAHJMCmOv6G1pQxIP2/8AFawpqaiRYlPSte1liVcoSpUkGCQRBH2Ir3T7Wu549u00DUolbuYGGdUVRchMCJI7A0HFQ1KIFCoDs3PYq/SqDyJqjdUXNaATp7YkwcVxMV0vNS9FaaVmva5r2jNIRmvbYyKlStFhGuzmB+VCg17UoL1Gbud26lzmpUrTTtK+geAcHUoAIazuJ7+lxEHsPVkfA9qlSuD9eaxGdX6b7xMp4jQeZMZiaWaO8UYbTFSpXRh3iFyWT7zC9XdLmWM0FfFSpVE6itObLwwI7Gad9R1zNbExmpUpcg9QjJ9piOpXlSrSM9rk17UrQwjR2QZkTFclYJr2pS+YZROa5Ne1KaCeV7UqVoJ//9k=">
            <a:hlinkClick r:id="rId4"/>
          </p:cNvPr>
          <p:cNvSpPr>
            <a:spLocks noChangeAspect="1" noChangeArrowheads="1"/>
          </p:cNvSpPr>
          <p:nvPr/>
        </p:nvSpPr>
        <p:spPr bwMode="auto">
          <a:xfrm>
            <a:off x="307975" y="-8763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1.bp.blogspot.com/-5jedk2e_OfE/UbEhhXYSqxI/AAAAAAAAn-U/jaSSZvZXXxM/s1600/ned-and-larry-comics-cartoon-rainbows-st-patricks-day-pot-of-gold-funny-st-patricks-day-cartoons-fish-comics-pet-comics.pn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61381" y="4615596"/>
            <a:ext cx="2221238" cy="222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534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&amp; VEATCH SPEAKER</a:t>
            </a:r>
            <a:endParaRPr lang="en-US" dirty="0"/>
          </a:p>
        </p:txBody>
      </p:sp>
      <p:sp>
        <p:nvSpPr>
          <p:cNvPr id="3" name="Content Placeholder 2"/>
          <p:cNvSpPr>
            <a:spLocks noGrp="1"/>
          </p:cNvSpPr>
          <p:nvPr>
            <p:ph idx="1"/>
          </p:nvPr>
        </p:nvSpPr>
        <p:spPr/>
        <p:txBody>
          <a:bodyPr/>
          <a:lstStyle/>
          <a:p>
            <a:r>
              <a:rPr lang="en-US" dirty="0" smtClean="0"/>
              <a:t>A speaker from Black &amp; Veatch Energy will be coming to talk to our chapter about what the company does, as well as the role women play in industry</a:t>
            </a:r>
          </a:p>
          <a:p>
            <a:r>
              <a:rPr lang="en-US" dirty="0" smtClean="0"/>
              <a:t>Majority availability:  Afternoon or Evening?</a:t>
            </a:r>
          </a:p>
          <a:p>
            <a:r>
              <a:rPr lang="en-US" dirty="0" smtClean="0"/>
              <a:t>What do you want her to discuss during her presentation?  What do you want out this event?</a:t>
            </a:r>
            <a:endParaRPr lang="en-US" dirty="0"/>
          </a:p>
        </p:txBody>
      </p:sp>
    </p:spTree>
    <p:extLst>
      <p:ext uri="{BB962C8B-B14F-4D97-AF65-F5344CB8AC3E}">
        <p14:creationId xmlns:p14="http://schemas.microsoft.com/office/powerpoint/2010/main" val="134105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closing</a:t>
            </a:r>
            <a:endParaRPr lang="en-US" dirty="0"/>
          </a:p>
        </p:txBody>
      </p:sp>
      <p:sp>
        <p:nvSpPr>
          <p:cNvPr id="3" name="Content Placeholder 2"/>
          <p:cNvSpPr>
            <a:spLocks noGrp="1"/>
          </p:cNvSpPr>
          <p:nvPr>
            <p:ph idx="1"/>
          </p:nvPr>
        </p:nvSpPr>
        <p:spPr>
          <a:xfrm>
            <a:off x="685800" y="2083190"/>
            <a:ext cx="7772400" cy="3733800"/>
          </a:xfrm>
        </p:spPr>
        <p:txBody>
          <a:bodyPr/>
          <a:lstStyle/>
          <a:p>
            <a:r>
              <a:rPr lang="en-US" dirty="0" smtClean="0"/>
              <a:t>Thank you for coming Dress for Success!</a:t>
            </a:r>
          </a:p>
          <a:p>
            <a:r>
              <a:rPr lang="en-US" dirty="0" smtClean="0"/>
              <a:t>We hope to see you all at our Monthly Meeting next week, on October 2</a:t>
            </a:r>
            <a:r>
              <a:rPr lang="en-US" baseline="30000" dirty="0" smtClean="0"/>
              <a:t>nd</a:t>
            </a:r>
            <a:r>
              <a:rPr lang="en-US" dirty="0" smtClean="0"/>
              <a:t> at 6:00 pm in ENGR 209 where Dr. Hestekin will be discussing Research and REUs</a:t>
            </a:r>
          </a:p>
          <a:p>
            <a:r>
              <a:rPr lang="en-US" dirty="0" smtClean="0"/>
              <a:t>Keep advertising for Swing for SWE!</a:t>
            </a:r>
          </a:p>
          <a:p>
            <a:r>
              <a:rPr lang="en-US" dirty="0" smtClean="0"/>
              <a:t>Join our UA SWE SECTION Group on Facebook for meeting and event updates!</a:t>
            </a:r>
          </a:p>
          <a:p>
            <a:endParaRPr lang="en-US" dirty="0"/>
          </a:p>
          <a:p>
            <a:pPr marL="68580" indent="0">
              <a:buNone/>
            </a:pPr>
            <a:endParaRPr lang="en-US" dirty="0" smtClean="0"/>
          </a:p>
        </p:txBody>
      </p:sp>
    </p:spTree>
    <p:extLst>
      <p:ext uri="{BB962C8B-B14F-4D97-AF65-F5344CB8AC3E}">
        <p14:creationId xmlns:p14="http://schemas.microsoft.com/office/powerpoint/2010/main" val="219933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Welcome to DRESS FOR SUCCESS</a:t>
            </a:r>
            <a:endParaRPr lang="en-US" dirty="0"/>
          </a:p>
        </p:txBody>
      </p:sp>
      <p:pic>
        <p:nvPicPr>
          <p:cNvPr id="4" name="Picture 3" descr="56347437.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4161" y="2217850"/>
            <a:ext cx="1453459" cy="3315876"/>
          </a:xfrm>
          <a:prstGeom prst="rect">
            <a:avLst/>
          </a:prstGeom>
        </p:spPr>
      </p:pic>
      <p:pic>
        <p:nvPicPr>
          <p:cNvPr id="5" name="Picture 4" descr="7145053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40851" y="1430963"/>
            <a:ext cx="1231433" cy="3218795"/>
          </a:xfrm>
          <a:prstGeom prst="rect">
            <a:avLst/>
          </a:prstGeom>
        </p:spPr>
      </p:pic>
      <p:pic>
        <p:nvPicPr>
          <p:cNvPr id="6" name="Picture 5" descr="7321012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72284" y="2095467"/>
            <a:ext cx="1563676" cy="3438259"/>
          </a:xfrm>
          <a:prstGeom prst="rect">
            <a:avLst/>
          </a:prstGeom>
        </p:spPr>
      </p:pic>
      <p:pic>
        <p:nvPicPr>
          <p:cNvPr id="7" name="Picture 6" descr="7321018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54616" y="1430963"/>
            <a:ext cx="1642927" cy="3493125"/>
          </a:xfrm>
          <a:prstGeom prst="rect">
            <a:avLst/>
          </a:prstGeom>
        </p:spPr>
      </p:pic>
      <p:pic>
        <p:nvPicPr>
          <p:cNvPr id="8" name="Picture 7" descr="aa049887.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30480" y="1417638"/>
            <a:ext cx="993681" cy="3121256"/>
          </a:xfrm>
          <a:prstGeom prst="rect">
            <a:avLst/>
          </a:prstGeom>
        </p:spPr>
      </p:pic>
      <p:pic>
        <p:nvPicPr>
          <p:cNvPr id="9" name="Picture 8" descr="bu00372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9954" y="2217850"/>
            <a:ext cx="978441" cy="3121256"/>
          </a:xfrm>
          <a:prstGeom prst="rect">
            <a:avLst/>
          </a:prstGeom>
        </p:spPr>
      </p:pic>
      <p:pic>
        <p:nvPicPr>
          <p:cNvPr id="11" name="Picture 10" descr="AA053848.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573233" y="2000976"/>
            <a:ext cx="1155231" cy="3532750"/>
          </a:xfrm>
          <a:prstGeom prst="rect">
            <a:avLst/>
          </a:prstGeom>
        </p:spPr>
      </p:pic>
    </p:spTree>
    <p:extLst>
      <p:ext uri="{BB962C8B-B14F-4D97-AF65-F5344CB8AC3E}">
        <p14:creationId xmlns:p14="http://schemas.microsoft.com/office/powerpoint/2010/main" val="3236255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A huge thanks goes out to our beautiful models Kelley and Elisabeth, and also to our handsome models Addison, Chris, and Tyler</a:t>
            </a:r>
          </a:p>
          <a:p>
            <a:endParaRPr lang="en-US" dirty="0" smtClean="0"/>
          </a:p>
          <a:p>
            <a:endParaRPr lang="en-US" dirty="0"/>
          </a:p>
          <a:p>
            <a:pPr algn="ctr"/>
            <a:r>
              <a:rPr lang="en-US" sz="2800" dirty="0" smtClean="0"/>
              <a:t>Let’s </a:t>
            </a:r>
            <a:r>
              <a:rPr lang="en-US" sz="2800" dirty="0"/>
              <a:t>give a big round of applause to Shauna Bowen for volunteering her time </a:t>
            </a:r>
            <a:r>
              <a:rPr lang="en-US" sz="2800" dirty="0" smtClean="0"/>
              <a:t>in order to prepare </a:t>
            </a:r>
            <a:r>
              <a:rPr lang="en-US" sz="2800" dirty="0"/>
              <a:t>us for a successful future in industry!</a:t>
            </a:r>
          </a:p>
          <a:p>
            <a:pPr algn="ctr"/>
            <a:endParaRPr lang="en-US" sz="2800" dirty="0" smtClean="0"/>
          </a:p>
          <a:p>
            <a:endParaRPr lang="en-US" dirty="0"/>
          </a:p>
        </p:txBody>
      </p:sp>
    </p:spTree>
    <p:extLst>
      <p:ext uri="{BB962C8B-B14F-4D97-AF65-F5344CB8AC3E}">
        <p14:creationId xmlns:p14="http://schemas.microsoft.com/office/powerpoint/2010/main" val="384020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Shauna </a:t>
            </a:r>
            <a:r>
              <a:rPr lang="en-US" dirty="0" err="1" smtClean="0"/>
              <a:t>bowen</a:t>
            </a:r>
            <a:endParaRPr lang="en-US" dirty="0"/>
          </a:p>
        </p:txBody>
      </p:sp>
      <p:sp>
        <p:nvSpPr>
          <p:cNvPr id="3" name="Content Placeholder 2"/>
          <p:cNvSpPr>
            <a:spLocks noGrp="1"/>
          </p:cNvSpPr>
          <p:nvPr>
            <p:ph idx="1"/>
          </p:nvPr>
        </p:nvSpPr>
        <p:spPr>
          <a:xfrm>
            <a:off x="685800" y="1600200"/>
            <a:ext cx="7772400" cy="4270021"/>
          </a:xfrm>
        </p:spPr>
        <p:txBody>
          <a:bodyPr/>
          <a:lstStyle/>
          <a:p>
            <a:pPr marL="68580" indent="0" algn="ctr">
              <a:buNone/>
            </a:pPr>
            <a:r>
              <a:rPr lang="en-US" dirty="0" smtClean="0"/>
              <a:t>Work Experience</a:t>
            </a:r>
          </a:p>
          <a:p>
            <a:pPr marL="68580" indent="0" algn="ctr">
              <a:buNone/>
            </a:pPr>
            <a:endParaRPr lang="en-US" dirty="0" smtClean="0"/>
          </a:p>
          <a:p>
            <a:r>
              <a:rPr lang="en-US" dirty="0" smtClean="0"/>
              <a:t>Senior Director—Sam’s Club Innovations ( Sept. 2011-Present)</a:t>
            </a:r>
          </a:p>
          <a:p>
            <a:r>
              <a:rPr lang="en-US" dirty="0" smtClean="0"/>
              <a:t>Director of Innovations—Sam’s Club (Feb. 2010-Aug. 2011)</a:t>
            </a:r>
          </a:p>
          <a:p>
            <a:r>
              <a:rPr lang="en-US" dirty="0" smtClean="0"/>
              <a:t>Senior Manager, International Innovation-Process Engineering—Wal-Mart (Nov. 2009-July 2010)</a:t>
            </a:r>
          </a:p>
          <a:p>
            <a:r>
              <a:rPr lang="en-US" dirty="0" smtClean="0"/>
              <a:t>International Engineering Manager—Wal-Mart (Feb 2008-Nov 2009)</a:t>
            </a:r>
          </a:p>
          <a:p>
            <a:r>
              <a:rPr lang="en-US" dirty="0" smtClean="0"/>
              <a:t>Regional Engineering Manager—Wal-Mart (Feb 2006-Feb 2008)</a:t>
            </a:r>
          </a:p>
          <a:p>
            <a:r>
              <a:rPr lang="en-US" dirty="0" smtClean="0"/>
              <a:t>Industrial Engineer—Wal-Mart (Aug 2004-Feb 2006)</a:t>
            </a:r>
          </a:p>
          <a:p>
            <a:r>
              <a:rPr lang="en-US" dirty="0" smtClean="0"/>
              <a:t>Mechanical Engineer—Teradyne (Jan 2001-Jan 2002)</a:t>
            </a:r>
          </a:p>
          <a:p>
            <a:endParaRPr lang="en-US" dirty="0"/>
          </a:p>
          <a:p>
            <a:pPr marL="68580" indent="0">
              <a:buNone/>
            </a:pPr>
            <a:endParaRPr lang="en-US" dirty="0" smtClean="0"/>
          </a:p>
        </p:txBody>
      </p:sp>
    </p:spTree>
    <p:extLst>
      <p:ext uri="{BB962C8B-B14F-4D97-AF65-F5344CB8AC3E}">
        <p14:creationId xmlns:p14="http://schemas.microsoft.com/office/powerpoint/2010/main" val="15455811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Dressing in the work place</a:t>
            </a:r>
            <a:endParaRPr lang="en-US" dirty="0"/>
          </a:p>
        </p:txBody>
      </p:sp>
      <p:sp>
        <p:nvSpPr>
          <p:cNvPr id="8" name="Content Placeholder 7"/>
          <p:cNvSpPr>
            <a:spLocks noGrp="1"/>
          </p:cNvSpPr>
          <p:nvPr>
            <p:ph idx="1"/>
          </p:nvPr>
        </p:nvSpPr>
        <p:spPr>
          <a:xfrm>
            <a:off x="685800" y="2161674"/>
            <a:ext cx="7772400" cy="3733800"/>
          </a:xfrm>
        </p:spPr>
        <p:txBody>
          <a:bodyPr/>
          <a:lstStyle/>
          <a:p>
            <a:r>
              <a:rPr lang="en-US" dirty="0" smtClean="0"/>
              <a:t>General Rules</a:t>
            </a:r>
          </a:p>
          <a:p>
            <a:pPr lvl="1"/>
            <a:r>
              <a:rPr lang="en-US" dirty="0" smtClean="0"/>
              <a:t>Be conservative (Hair, Clothes, Scent, Jewelry, Finger Nails, Make-Up)</a:t>
            </a:r>
          </a:p>
          <a:p>
            <a:pPr lvl="1"/>
            <a:r>
              <a:rPr lang="en-US" dirty="0" smtClean="0"/>
              <a:t>Well Groomed</a:t>
            </a:r>
          </a:p>
          <a:p>
            <a:pPr lvl="1"/>
            <a:r>
              <a:rPr lang="en-US" dirty="0" smtClean="0"/>
              <a:t>No gum!</a:t>
            </a:r>
          </a:p>
          <a:p>
            <a:pPr lvl="1"/>
            <a:r>
              <a:rPr lang="en-US" dirty="0" smtClean="0"/>
              <a:t>No tattoos, facial piercings</a:t>
            </a:r>
          </a:p>
          <a:p>
            <a:pPr lvl="1"/>
            <a:r>
              <a:rPr lang="en-US" dirty="0" smtClean="0"/>
              <a:t>No shorts, jeans</a:t>
            </a:r>
          </a:p>
        </p:txBody>
      </p:sp>
    </p:spTree>
    <p:extLst>
      <p:ext uri="{BB962C8B-B14F-4D97-AF65-F5344CB8AC3E}">
        <p14:creationId xmlns:p14="http://schemas.microsoft.com/office/powerpoint/2010/main" val="79118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Interview Attire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50337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Interview dress tips</a:t>
            </a:r>
            <a:endParaRPr lang="en-US" dirty="0"/>
          </a:p>
        </p:txBody>
      </p:sp>
      <p:sp>
        <p:nvSpPr>
          <p:cNvPr id="5" name="Content Placeholder 4"/>
          <p:cNvSpPr>
            <a:spLocks noGrp="1"/>
          </p:cNvSpPr>
          <p:nvPr>
            <p:ph sz="quarter" idx="13"/>
          </p:nvPr>
        </p:nvSpPr>
        <p:spPr/>
        <p:txBody>
          <a:bodyPr/>
          <a:lstStyle/>
          <a:p>
            <a:pPr marL="68580" indent="0" algn="ctr">
              <a:buNone/>
            </a:pPr>
            <a:r>
              <a:rPr lang="en-US" dirty="0" smtClean="0"/>
              <a:t>Women</a:t>
            </a:r>
          </a:p>
          <a:p>
            <a:r>
              <a:rPr lang="en-US" dirty="0" smtClean="0"/>
              <a:t>Suits (dark color, knee-length skirts)</a:t>
            </a:r>
          </a:p>
          <a:p>
            <a:r>
              <a:rPr lang="en-US" dirty="0" smtClean="0"/>
              <a:t>Blouses (Solid Colors)</a:t>
            </a:r>
          </a:p>
          <a:p>
            <a:r>
              <a:rPr lang="en-US" dirty="0" smtClean="0"/>
              <a:t>No bare legs (Hosiery, no runs)</a:t>
            </a:r>
          </a:p>
          <a:p>
            <a:r>
              <a:rPr lang="en-US" dirty="0" smtClean="0"/>
              <a:t>Shoes (No open toes, short heels, dressy flats)</a:t>
            </a:r>
          </a:p>
          <a:p>
            <a:r>
              <a:rPr lang="en-US" dirty="0" smtClean="0"/>
              <a:t>No Khakis</a:t>
            </a:r>
            <a:endParaRPr lang="en-US" dirty="0"/>
          </a:p>
        </p:txBody>
      </p:sp>
      <p:sp>
        <p:nvSpPr>
          <p:cNvPr id="6" name="Content Placeholder 5"/>
          <p:cNvSpPr>
            <a:spLocks noGrp="1"/>
          </p:cNvSpPr>
          <p:nvPr>
            <p:ph sz="quarter" idx="14"/>
          </p:nvPr>
        </p:nvSpPr>
        <p:spPr/>
        <p:txBody>
          <a:bodyPr/>
          <a:lstStyle/>
          <a:p>
            <a:pPr marL="68580" indent="0" algn="ctr">
              <a:buNone/>
            </a:pPr>
            <a:r>
              <a:rPr lang="en-US" dirty="0" smtClean="0"/>
              <a:t>Men</a:t>
            </a:r>
          </a:p>
          <a:p>
            <a:r>
              <a:rPr lang="en-US" dirty="0" smtClean="0"/>
              <a:t>Dark Solid Colors</a:t>
            </a:r>
          </a:p>
          <a:p>
            <a:r>
              <a:rPr lang="en-US" dirty="0" smtClean="0"/>
              <a:t>Conservative Tie</a:t>
            </a:r>
          </a:p>
          <a:p>
            <a:r>
              <a:rPr lang="en-US" dirty="0" smtClean="0"/>
              <a:t>2-4 Button Coat (Lean bottom button undone)</a:t>
            </a:r>
          </a:p>
          <a:p>
            <a:r>
              <a:rPr lang="en-US" dirty="0" smtClean="0"/>
              <a:t>Dress Shirt (Solid, Light Color, Long Sleeve, undershirt)</a:t>
            </a:r>
          </a:p>
          <a:p>
            <a:r>
              <a:rPr lang="en-US" dirty="0" smtClean="0"/>
              <a:t>No white socks</a:t>
            </a:r>
          </a:p>
          <a:p>
            <a:r>
              <a:rPr lang="en-US" dirty="0" smtClean="0"/>
              <a:t>Match conservative belt to shoes</a:t>
            </a:r>
            <a:endParaRPr lang="en-US" dirty="0"/>
          </a:p>
        </p:txBody>
      </p:sp>
    </p:spTree>
    <p:extLst>
      <p:ext uri="{BB962C8B-B14F-4D97-AF65-F5344CB8AC3E}">
        <p14:creationId xmlns:p14="http://schemas.microsoft.com/office/powerpoint/2010/main" val="307181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Everyday work attire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966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Formal dinner wear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724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Dressing on the FLY!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4946627"/>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322</TotalTime>
  <Words>950</Words>
  <Application>Microsoft Macintosh PowerPoint</Application>
  <PresentationFormat>On-screen Show (4:3)</PresentationFormat>
  <Paragraphs>100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 Pop</vt:lpstr>
      <vt:lpstr>Dress for success</vt:lpstr>
      <vt:lpstr>Welcome to DRESS FOR SUCCESS</vt:lpstr>
      <vt:lpstr>Shauna bowen</vt:lpstr>
      <vt:lpstr>Dressing in the work place</vt:lpstr>
      <vt:lpstr>Interview Attire</vt:lpstr>
      <vt:lpstr>Interview dress tips</vt:lpstr>
      <vt:lpstr>Everyday work attire</vt:lpstr>
      <vt:lpstr>Formal dinner wear</vt:lpstr>
      <vt:lpstr>Dressing on the FLY!</vt:lpstr>
      <vt:lpstr>Fall calendar of events</vt:lpstr>
      <vt:lpstr>Swing for SWE Golf Tournament</vt:lpstr>
      <vt:lpstr>Swing for swe golf tournament</vt:lpstr>
      <vt:lpstr>SWE  T-Shirts</vt:lpstr>
      <vt:lpstr>Make a difference day </vt:lpstr>
      <vt:lpstr>How to get points-Meetings/Membership</vt:lpstr>
      <vt:lpstr>How to get points-Outreach/Fundraising</vt:lpstr>
      <vt:lpstr>Level of Participation</vt:lpstr>
      <vt:lpstr>Black &amp; VEATCH SPEAKER</vt:lpstr>
      <vt:lpstr>closing</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 september meeting</dc:title>
  <dc:creator>Aundria Eoff</dc:creator>
  <cp:lastModifiedBy>Aundria Eoff</cp:lastModifiedBy>
  <cp:revision>23</cp:revision>
  <dcterms:created xsi:type="dcterms:W3CDTF">2013-09-03T01:23:44Z</dcterms:created>
  <dcterms:modified xsi:type="dcterms:W3CDTF">2013-09-25T14:51:16Z</dcterms:modified>
</cp:coreProperties>
</file>