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553" r:id="rId3"/>
    <p:sldId id="548" r:id="rId4"/>
    <p:sldId id="554" r:id="rId5"/>
    <p:sldId id="555" r:id="rId6"/>
    <p:sldId id="493" r:id="rId7"/>
    <p:sldId id="556" r:id="rId8"/>
    <p:sldId id="557" r:id="rId9"/>
    <p:sldId id="558" r:id="rId10"/>
    <p:sldId id="54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0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7F83105-4E68-4836-B17C-A156B52DF8B3}" type="slidenum">
              <a:rPr lang="en-US"/>
              <a:pPr>
                <a:defRPr/>
              </a:pPr>
              <a:t>‹#›</a:t>
            </a:fld>
            <a:endParaRPr lang="en-US"/>
          </a:p>
        </p:txBody>
      </p:sp>
    </p:spTree>
    <p:extLst>
      <p:ext uri="{BB962C8B-B14F-4D97-AF65-F5344CB8AC3E}">
        <p14:creationId xmlns:p14="http://schemas.microsoft.com/office/powerpoint/2010/main" val="2318849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A00AFE2-C2FC-45AD-B615-4EAD8B6A4FCC}" type="slidenum">
              <a:rPr lang="en-US" smtClean="0">
                <a:latin typeface="Arial" pitchFamily="34" charset="0"/>
              </a:rPr>
              <a:pPr/>
              <a:t>1</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F3BA38-DBC6-49D3-ACED-14D2D0EE8F38}" type="slidenum">
              <a:rPr lang="en-US" smtClean="0"/>
              <a:pPr eaLnBrk="1" hangingPunct="1"/>
              <a:t>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F3BA38-DBC6-49D3-ACED-14D2D0EE8F38}" type="slidenum">
              <a:rPr lang="en-US" smtClean="0"/>
              <a:pPr eaLnBrk="1" hangingPunct="1"/>
              <a:t>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F3BA38-DBC6-49D3-ACED-14D2D0EE8F38}" type="slidenum">
              <a:rPr lang="en-US" smtClean="0"/>
              <a:pPr eaLnBrk="1" hangingPunct="1"/>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F3BA38-DBC6-49D3-ACED-14D2D0EE8F38}" type="slidenum">
              <a:rPr lang="en-US" smtClean="0"/>
              <a:pPr eaLnBrk="1" hangingPunct="1"/>
              <a:t>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A24CFFC-2367-4ED3-BCFD-D1E0F5D5F240}" type="slidenum">
              <a:rPr lang="en-US" smtClean="0">
                <a:latin typeface="Arial" pitchFamily="34" charset="0"/>
              </a:rPr>
              <a:pPr/>
              <a:t>10</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E9484-7EEE-46D0-8233-62000C9EB2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EC1EE-AD77-4A0F-AEE7-D94AA022EE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9AA57-A2DF-4B52-A8C7-B9863A13C3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3EA80A-61A3-4DD6-912D-1750C70D4E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7587A-C7EB-47C0-A330-8AE0D6CA41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CB210-BB99-4DE9-A1B2-438B8F2D66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F00153-8EC1-48A3-96B1-D93C0699E6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BC6D8D-920C-41A6-B9CD-0094167155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FFE083-7A89-4722-A0EC-F546D5F375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A245E5-4057-4223-9AF8-1FD0892C77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749AB-9E8E-465C-A5C3-0088A72750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10AD30D-5C66-4F07-AAA0-0DF27B70AD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p.uark.edu/~jhesteki"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46" Type="http://schemas.openxmlformats.org/officeDocument/2006/relationships/image" Target="../media/image45.jpeg"/><Relationship Id="rId47" Type="http://schemas.openxmlformats.org/officeDocument/2006/relationships/image" Target="../media/image46.jpeg"/><Relationship Id="rId48" Type="http://schemas.openxmlformats.org/officeDocument/2006/relationships/image" Target="../media/image47.jpeg"/><Relationship Id="rId49" Type="http://schemas.openxmlformats.org/officeDocument/2006/relationships/image" Target="../media/image48.jpeg"/><Relationship Id="rId20" Type="http://schemas.openxmlformats.org/officeDocument/2006/relationships/image" Target="../media/image19.jpeg"/><Relationship Id="rId21" Type="http://schemas.openxmlformats.org/officeDocument/2006/relationships/image" Target="../media/image20.jpeg"/><Relationship Id="rId22" Type="http://schemas.openxmlformats.org/officeDocument/2006/relationships/image" Target="../media/image21.jpeg"/><Relationship Id="rId23" Type="http://schemas.openxmlformats.org/officeDocument/2006/relationships/image" Target="../media/image22.jpeg"/><Relationship Id="rId24" Type="http://schemas.openxmlformats.org/officeDocument/2006/relationships/image" Target="../media/image23.jpeg"/><Relationship Id="rId25" Type="http://schemas.openxmlformats.org/officeDocument/2006/relationships/image" Target="../media/image24.jpeg"/><Relationship Id="rId26" Type="http://schemas.openxmlformats.org/officeDocument/2006/relationships/image" Target="../media/image25.jpeg"/><Relationship Id="rId27" Type="http://schemas.openxmlformats.org/officeDocument/2006/relationships/image" Target="../media/image26.jpeg"/><Relationship Id="rId28" Type="http://schemas.openxmlformats.org/officeDocument/2006/relationships/image" Target="../media/image27.jpeg"/><Relationship Id="rId29" Type="http://schemas.openxmlformats.org/officeDocument/2006/relationships/image" Target="../media/image28.jpeg"/><Relationship Id="rId50"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30" Type="http://schemas.openxmlformats.org/officeDocument/2006/relationships/image" Target="../media/image29.jpeg"/><Relationship Id="rId31" Type="http://schemas.openxmlformats.org/officeDocument/2006/relationships/image" Target="../media/image30.jpeg"/><Relationship Id="rId32" Type="http://schemas.openxmlformats.org/officeDocument/2006/relationships/image" Target="../media/image31.jpeg"/><Relationship Id="rId9" Type="http://schemas.openxmlformats.org/officeDocument/2006/relationships/image" Target="../media/image8.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33" Type="http://schemas.openxmlformats.org/officeDocument/2006/relationships/image" Target="../media/image32.jpeg"/><Relationship Id="rId34" Type="http://schemas.openxmlformats.org/officeDocument/2006/relationships/image" Target="../media/image33.jpeg"/><Relationship Id="rId35" Type="http://schemas.openxmlformats.org/officeDocument/2006/relationships/image" Target="../media/image34.jpeg"/><Relationship Id="rId36" Type="http://schemas.openxmlformats.org/officeDocument/2006/relationships/image" Target="../media/image35.jpe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7" Type="http://schemas.openxmlformats.org/officeDocument/2006/relationships/image" Target="../media/image16.jpeg"/><Relationship Id="rId18" Type="http://schemas.openxmlformats.org/officeDocument/2006/relationships/image" Target="../media/image17.jpeg"/><Relationship Id="rId19" Type="http://schemas.openxmlformats.org/officeDocument/2006/relationships/image" Target="../media/image18.jpeg"/><Relationship Id="rId37" Type="http://schemas.openxmlformats.org/officeDocument/2006/relationships/image" Target="../media/image36.jpeg"/><Relationship Id="rId38" Type="http://schemas.openxmlformats.org/officeDocument/2006/relationships/image" Target="../media/image37.jpeg"/><Relationship Id="rId39" Type="http://schemas.openxmlformats.org/officeDocument/2006/relationships/image" Target="../media/image38.jpeg"/><Relationship Id="rId40" Type="http://schemas.openxmlformats.org/officeDocument/2006/relationships/image" Target="../media/image39.jpeg"/><Relationship Id="rId41" Type="http://schemas.openxmlformats.org/officeDocument/2006/relationships/image" Target="../media/image40.jpeg"/><Relationship Id="rId42" Type="http://schemas.openxmlformats.org/officeDocument/2006/relationships/image" Target="../media/image41.jpeg"/><Relationship Id="rId43" Type="http://schemas.openxmlformats.org/officeDocument/2006/relationships/image" Target="../media/image42.jpeg"/><Relationship Id="rId44" Type="http://schemas.openxmlformats.org/officeDocument/2006/relationships/image" Target="../media/image43.jpeg"/><Relationship Id="rId45" Type="http://schemas.openxmlformats.org/officeDocument/2006/relationships/image" Target="../media/image44.jpeg"/></Relationships>
</file>

<file path=ppt/slides/_rels/slide3.xml.rels><?xml version="1.0" encoding="UTF-8" standalone="yes"?>
<Relationships xmlns="http://schemas.openxmlformats.org/package/2006/relationships"><Relationship Id="rId20" Type="http://schemas.openxmlformats.org/officeDocument/2006/relationships/image" Target="../media/image25.jpeg"/><Relationship Id="rId21" Type="http://schemas.openxmlformats.org/officeDocument/2006/relationships/image" Target="../media/image26.jpeg"/><Relationship Id="rId22" Type="http://schemas.openxmlformats.org/officeDocument/2006/relationships/image" Target="../media/image27.jpeg"/><Relationship Id="rId23" Type="http://schemas.openxmlformats.org/officeDocument/2006/relationships/image" Target="../media/image28.jpeg"/><Relationship Id="rId24" Type="http://schemas.openxmlformats.org/officeDocument/2006/relationships/image" Target="../media/image29.jpeg"/><Relationship Id="rId25" Type="http://schemas.openxmlformats.org/officeDocument/2006/relationships/image" Target="../media/image30.jpeg"/><Relationship Id="rId26" Type="http://schemas.openxmlformats.org/officeDocument/2006/relationships/image" Target="../media/image31.jpeg"/><Relationship Id="rId27" Type="http://schemas.openxmlformats.org/officeDocument/2006/relationships/image" Target="../media/image32.jpeg"/><Relationship Id="rId28" Type="http://schemas.openxmlformats.org/officeDocument/2006/relationships/image" Target="../media/image33.jpeg"/><Relationship Id="rId29"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7.jpeg"/><Relationship Id="rId30" Type="http://schemas.openxmlformats.org/officeDocument/2006/relationships/image" Target="../media/image35.jpeg"/><Relationship Id="rId31" Type="http://schemas.openxmlformats.org/officeDocument/2006/relationships/image" Target="../media/image36.jpeg"/><Relationship Id="rId32" Type="http://schemas.openxmlformats.org/officeDocument/2006/relationships/image" Target="../media/image38.jpeg"/><Relationship Id="rId9" Type="http://schemas.openxmlformats.org/officeDocument/2006/relationships/image" Target="../media/image14.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33" Type="http://schemas.openxmlformats.org/officeDocument/2006/relationships/image" Target="../media/image39.jpeg"/><Relationship Id="rId34" Type="http://schemas.openxmlformats.org/officeDocument/2006/relationships/image" Target="../media/image40.jpeg"/><Relationship Id="rId35" Type="http://schemas.openxmlformats.org/officeDocument/2006/relationships/image" Target="../media/image41.jpeg"/><Relationship Id="rId36" Type="http://schemas.openxmlformats.org/officeDocument/2006/relationships/image" Target="../media/image42.jpeg"/><Relationship Id="rId10" Type="http://schemas.openxmlformats.org/officeDocument/2006/relationships/image" Target="../media/image15.jpeg"/><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jpeg"/><Relationship Id="rId15" Type="http://schemas.openxmlformats.org/officeDocument/2006/relationships/image" Target="../media/image20.jpeg"/><Relationship Id="rId16" Type="http://schemas.openxmlformats.org/officeDocument/2006/relationships/image" Target="../media/image21.jpeg"/><Relationship Id="rId17" Type="http://schemas.openxmlformats.org/officeDocument/2006/relationships/image" Target="../media/image22.jpeg"/><Relationship Id="rId18" Type="http://schemas.openxmlformats.org/officeDocument/2006/relationships/image" Target="../media/image23.jpeg"/><Relationship Id="rId19" Type="http://schemas.openxmlformats.org/officeDocument/2006/relationships/image" Target="../media/image24.jpeg"/><Relationship Id="rId37" Type="http://schemas.openxmlformats.org/officeDocument/2006/relationships/image" Target="../media/image43.jpeg"/><Relationship Id="rId38" Type="http://schemas.openxmlformats.org/officeDocument/2006/relationships/image" Target="../media/image44.jpeg"/><Relationship Id="rId39" Type="http://schemas.openxmlformats.org/officeDocument/2006/relationships/image" Target="../media/image45.jpeg"/><Relationship Id="rId40" Type="http://schemas.openxmlformats.org/officeDocument/2006/relationships/image" Target="../media/image47.jpeg"/><Relationship Id="rId41" Type="http://schemas.openxmlformats.org/officeDocument/2006/relationships/image" Target="../media/image49.jpeg"/></Relationships>
</file>

<file path=ppt/slides/_rels/slide4.xml.rels><?xml version="1.0" encoding="UTF-8" standalone="yes"?>
<Relationships xmlns="http://schemas.openxmlformats.org/package/2006/relationships"><Relationship Id="rId9" Type="http://schemas.openxmlformats.org/officeDocument/2006/relationships/image" Target="../media/image15.jpeg"/><Relationship Id="rId20" Type="http://schemas.openxmlformats.org/officeDocument/2006/relationships/image" Target="../media/image32.jpeg"/><Relationship Id="rId21" Type="http://schemas.openxmlformats.org/officeDocument/2006/relationships/image" Target="../media/image33.jpeg"/><Relationship Id="rId22" Type="http://schemas.openxmlformats.org/officeDocument/2006/relationships/image" Target="../media/image36.jpeg"/><Relationship Id="rId23" Type="http://schemas.openxmlformats.org/officeDocument/2006/relationships/image" Target="../media/image39.jpeg"/><Relationship Id="rId24" Type="http://schemas.openxmlformats.org/officeDocument/2006/relationships/image" Target="../media/image42.jpeg"/><Relationship Id="rId25" Type="http://schemas.openxmlformats.org/officeDocument/2006/relationships/image" Target="../media/image43.jpeg"/><Relationship Id="rId26" Type="http://schemas.openxmlformats.org/officeDocument/2006/relationships/image" Target="../media/image45.jpeg"/><Relationship Id="rId10" Type="http://schemas.openxmlformats.org/officeDocument/2006/relationships/image" Target="../media/image16.jpeg"/><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6" Type="http://schemas.openxmlformats.org/officeDocument/2006/relationships/image" Target="../media/image22.jpeg"/><Relationship Id="rId17" Type="http://schemas.openxmlformats.org/officeDocument/2006/relationships/image" Target="../media/image26.jpeg"/><Relationship Id="rId18" Type="http://schemas.openxmlformats.org/officeDocument/2006/relationships/image" Target="../media/image27.jpeg"/><Relationship Id="rId19"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7.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7.jpeg"/><Relationship Id="rId6" Type="http://schemas.openxmlformats.org/officeDocument/2006/relationships/image" Target="../media/image19.jpeg"/><Relationship Id="rId7" Type="http://schemas.openxmlformats.org/officeDocument/2006/relationships/image" Target="../media/image25.jpeg"/><Relationship Id="rId8" Type="http://schemas.openxmlformats.org/officeDocument/2006/relationships/image" Target="../media/image28.jpeg"/><Relationship Id="rId9" Type="http://schemas.openxmlformats.org/officeDocument/2006/relationships/image" Target="../media/image30.jpeg"/><Relationship Id="rId10" Type="http://schemas.openxmlformats.org/officeDocument/2006/relationships/image" Target="../media/image33.jpeg"/><Relationship Id="rId11"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honorscollege.uark.edu/232.php" TargetMode="External"/><Relationship Id="rId4" Type="http://schemas.openxmlformats.org/officeDocument/2006/relationships/hyperlink" Target="http://honorscollege.uark.edu/183.php" TargetMode="External"/><Relationship Id="rId1" Type="http://schemas.openxmlformats.org/officeDocument/2006/relationships/slideLayout" Target="../slideLayouts/slideLayout7.xml"/><Relationship Id="rId2" Type="http://schemas.openxmlformats.org/officeDocument/2006/relationships/hyperlink" Target="http://honorscollege.uark.edu/98.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0"/>
          <p:cNvSpPr txBox="1">
            <a:spLocks noChangeArrowheads="1"/>
          </p:cNvSpPr>
          <p:nvPr/>
        </p:nvSpPr>
        <p:spPr bwMode="auto">
          <a:xfrm>
            <a:off x="190500" y="0"/>
            <a:ext cx="8763000" cy="1200329"/>
          </a:xfrm>
          <a:prstGeom prst="rect">
            <a:avLst/>
          </a:prstGeom>
          <a:noFill/>
          <a:ln w="9525">
            <a:noFill/>
            <a:miter lim="800000"/>
            <a:headEnd/>
            <a:tailEnd/>
          </a:ln>
        </p:spPr>
        <p:txBody>
          <a:bodyPr>
            <a:spAutoFit/>
          </a:bodyPr>
          <a:lstStyle/>
          <a:p>
            <a:pPr algn="ctr"/>
            <a:r>
              <a:rPr lang="en-US" sz="3600" b="1" dirty="0" smtClean="0"/>
              <a:t>And now for something completely different…</a:t>
            </a:r>
            <a:endParaRPr lang="en-US" sz="3600" dirty="0"/>
          </a:p>
        </p:txBody>
      </p:sp>
      <p:sp>
        <p:nvSpPr>
          <p:cNvPr id="4099" name="TextBox 41"/>
          <p:cNvSpPr txBox="1">
            <a:spLocks noChangeArrowheads="1"/>
          </p:cNvSpPr>
          <p:nvPr/>
        </p:nvSpPr>
        <p:spPr bwMode="auto">
          <a:xfrm>
            <a:off x="-20782" y="1066800"/>
            <a:ext cx="9144000" cy="4801314"/>
          </a:xfrm>
          <a:prstGeom prst="rect">
            <a:avLst/>
          </a:prstGeom>
          <a:noFill/>
          <a:ln w="9525">
            <a:noFill/>
            <a:miter lim="800000"/>
            <a:headEnd/>
            <a:tailEnd/>
          </a:ln>
        </p:spPr>
        <p:txBody>
          <a:bodyPr>
            <a:spAutoFit/>
          </a:bodyPr>
          <a:lstStyle/>
          <a:p>
            <a:pPr algn="ctr"/>
            <a:r>
              <a:rPr lang="en-US" dirty="0"/>
              <a:t>Jamie </a:t>
            </a:r>
            <a:r>
              <a:rPr lang="en-US" dirty="0" smtClean="0"/>
              <a:t>Hestekin </a:t>
            </a:r>
          </a:p>
          <a:p>
            <a:pPr algn="ctr"/>
            <a:r>
              <a:rPr lang="en-US" dirty="0" smtClean="0"/>
              <a:t>University </a:t>
            </a:r>
            <a:r>
              <a:rPr lang="en-US" dirty="0"/>
              <a:t>of </a:t>
            </a:r>
            <a:r>
              <a:rPr lang="en-US" dirty="0" smtClean="0"/>
              <a:t>Arkansas</a:t>
            </a:r>
          </a:p>
          <a:p>
            <a:pPr algn="ctr"/>
            <a:r>
              <a:rPr lang="en-US" dirty="0" smtClean="0">
                <a:hlinkClick r:id="rId3"/>
              </a:rPr>
              <a:t>www.comp.uark.edu/~jhesteki</a:t>
            </a:r>
            <a:endParaRPr lang="en-US" dirty="0"/>
          </a:p>
          <a:p>
            <a:pPr algn="ctr"/>
            <a:endParaRPr lang="en-US" dirty="0"/>
          </a:p>
          <a:p>
            <a:r>
              <a:rPr lang="en-US" dirty="0"/>
              <a:t>Dr. </a:t>
            </a:r>
            <a:r>
              <a:rPr lang="en-US" dirty="0" smtClean="0"/>
              <a:t>Carrier </a:t>
            </a:r>
            <a:r>
              <a:rPr lang="en-US" dirty="0"/>
              <a:t>has offered to give everyone in your group of 4 an “A” if you can win this scenario, figuring you realistically have no chance.  He is places 4 boxes in a room with each of your 4 names under one of the boxes (one name per box).  You are to enter the room, pick 2 boxes, and then if pick your name with one of your two choices you walk out the other side of the room.  He then comes in and replaces the boxes with all 4 names in the same place and the next person comes in and does the same thing.  If you all 4 of you are able to correctly pick your name, you get an A.  Otherwise, you all have to do the work.  He provides you one advantage…you can talk strategy ahead of time.  However, you can have no contact once the picking starts.  </a:t>
            </a:r>
          </a:p>
          <a:p>
            <a:pPr marL="285750" indent="-285750">
              <a:buFont typeface="Arial" panose="020B0604020202020204" pitchFamily="34" charset="0"/>
              <a:buChar char="•"/>
            </a:pPr>
            <a:r>
              <a:rPr lang="en-US" dirty="0"/>
              <a:t>What are the odds of getting an A by random guess scenario?</a:t>
            </a:r>
          </a:p>
          <a:p>
            <a:pPr marL="285750" indent="-285750">
              <a:buFont typeface="Arial" panose="020B0604020202020204" pitchFamily="34" charset="0"/>
              <a:buChar char="•"/>
            </a:pPr>
            <a:r>
              <a:rPr lang="en-US" dirty="0"/>
              <a:t>What are the odds of getting an A by the best strategy you can use (no cheating)?</a:t>
            </a:r>
          </a:p>
          <a:p>
            <a:pPr marL="285750" indent="-285750">
              <a:buFont typeface="Arial" panose="020B0604020202020204" pitchFamily="34" charset="0"/>
              <a:buChar char="•"/>
            </a:pPr>
            <a:r>
              <a:rPr lang="en-US" dirty="0"/>
              <a:t>What is that strategy?  </a:t>
            </a:r>
          </a:p>
          <a:p>
            <a:pPr algn="ctr"/>
            <a:endParaRPr lang="en-US" dirty="0"/>
          </a:p>
        </p:txBody>
      </p:sp>
      <p:pic>
        <p:nvPicPr>
          <p:cNvPr id="4100" name="Picture 5" descr="ChemE hog Logo RingCMYK"/>
          <p:cNvPicPr>
            <a:picLocks noChangeAspect="1" noChangeArrowheads="1"/>
          </p:cNvPicPr>
          <p:nvPr/>
        </p:nvPicPr>
        <p:blipFill>
          <a:blip r:embed="rId4" cstate="print"/>
          <a:srcRect/>
          <a:stretch>
            <a:fillRect/>
          </a:stretch>
        </p:blipFill>
        <p:spPr bwMode="auto">
          <a:xfrm>
            <a:off x="0" y="5791200"/>
            <a:ext cx="1069975" cy="1066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0" y="0"/>
            <a:ext cx="4267200" cy="1470025"/>
          </a:xfrm>
        </p:spPr>
        <p:txBody>
          <a:bodyPr/>
          <a:lstStyle/>
          <a:p>
            <a:r>
              <a:rPr lang="en-US" sz="3200" dirty="0" smtClean="0">
                <a:solidFill>
                  <a:srgbClr val="FF3300"/>
                </a:solidFill>
              </a:rPr>
              <a:t>Any questions?</a:t>
            </a:r>
          </a:p>
        </p:txBody>
      </p:sp>
      <p:sp>
        <p:nvSpPr>
          <p:cNvPr id="2" name="Rectangle 1"/>
          <p:cNvSpPr/>
          <p:nvPr/>
        </p:nvSpPr>
        <p:spPr>
          <a:xfrm>
            <a:off x="32302" y="1446074"/>
            <a:ext cx="2286000" cy="923330"/>
          </a:xfrm>
          <a:prstGeom prst="rect">
            <a:avLst/>
          </a:prstGeom>
        </p:spPr>
        <p:txBody>
          <a:bodyPr wrap="square">
            <a:spAutoFit/>
          </a:bodyPr>
          <a:lstStyle/>
          <a:p>
            <a:pPr marL="285750" indent="-285750">
              <a:buFont typeface="Arial" panose="020B0604020202020204" pitchFamily="34" charset="0"/>
              <a:buChar char="•"/>
            </a:pPr>
            <a:r>
              <a:rPr lang="en-US" dirty="0"/>
              <a:t>1/16</a:t>
            </a:r>
          </a:p>
          <a:p>
            <a:pPr marL="285750" indent="-285750">
              <a:buFont typeface="Arial" panose="020B0604020202020204" pitchFamily="34" charset="0"/>
              <a:buChar char="•"/>
            </a:pPr>
            <a:r>
              <a:rPr lang="en-US" dirty="0"/>
              <a:t>10/24</a:t>
            </a:r>
          </a:p>
          <a:p>
            <a:pPr marL="285750" indent="-285750">
              <a:buFont typeface="Arial" panose="020B0604020202020204" pitchFamily="34" charset="0"/>
              <a:buChar char="•"/>
            </a:pPr>
            <a:r>
              <a:rPr lang="en-US" dirty="0"/>
              <a:t>????</a:t>
            </a:r>
          </a:p>
        </p:txBody>
      </p:sp>
      <p:pic>
        <p:nvPicPr>
          <p:cNvPr id="3" name="Picture 2" descr="C:\Users\Jamie Hestekin\AppData\Local\Microsoft\Windows\Temporary Internet Files\Content.IE5\II84OTF6\IMG_0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563" y="2620617"/>
            <a:ext cx="2949437" cy="3932583"/>
          </a:xfrm>
          <a:prstGeom prst="rect">
            <a:avLst/>
          </a:prstGeom>
          <a:noFill/>
          <a:extLst>
            <a:ext uri="{909E8E84-426E-40dd-AFC4-6F175D3DCCD1}">
              <a14:hiddenFill xmlns:a14="http://schemas.microsoft.com/office/drawing/2010/main">
                <a:solidFill>
                  <a:srgbClr val="FFFFFF"/>
                </a:solidFill>
              </a14:hiddenFill>
            </a:ext>
          </a:extLst>
        </p:spPr>
      </p:pic>
      <p:pic>
        <p:nvPicPr>
          <p:cNvPr id="119810" name="Picture 2" descr="https://fbcdn-sphotos-a.akamaihd.net/hphotos-ak-ash2/72195_1235509080861_1023210930_31023560_5804545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8586" y="1485"/>
            <a:ext cx="3046021" cy="2284515"/>
          </a:xfrm>
          <a:prstGeom prst="rect">
            <a:avLst/>
          </a:prstGeom>
          <a:noFill/>
          <a:extLst>
            <a:ext uri="{909E8E84-426E-40dd-AFC4-6F175D3DCCD1}">
              <a14:hiddenFill xmlns:a14="http://schemas.microsoft.com/office/drawing/2010/main">
                <a:solidFill>
                  <a:srgbClr val="FFFFFF"/>
                </a:solidFill>
              </a14:hiddenFill>
            </a:ext>
          </a:extLst>
        </p:spPr>
      </p:pic>
      <p:pic>
        <p:nvPicPr>
          <p:cNvPr id="119812" name="Picture 4" descr="https://fbcdn-sphotos-a.akamaihd.net/hphotos-ak-ash3/550245_750175475884_71300233_33715041_1711199841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13687"/>
            <a:ext cx="3934986" cy="2951240"/>
          </a:xfrm>
          <a:prstGeom prst="rect">
            <a:avLst/>
          </a:prstGeom>
          <a:noFill/>
          <a:extLst>
            <a:ext uri="{909E8E84-426E-40dd-AFC4-6F175D3DCCD1}">
              <a14:hiddenFill xmlns:a14="http://schemas.microsoft.com/office/drawing/2010/main">
                <a:solidFill>
                  <a:srgbClr val="FFFFFF"/>
                </a:solidFill>
              </a14:hiddenFill>
            </a:ext>
          </a:extLst>
        </p:spPr>
      </p:pic>
      <p:pic>
        <p:nvPicPr>
          <p:cNvPr id="119816" name="Picture 8" descr="https://fbcdn-sphotos-a.akamaihd.net/hphotos-ak-ash4/2805_1105773597740_1028760719_30676743_7233834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6715" y="-1"/>
            <a:ext cx="2521871" cy="1891403"/>
          </a:xfrm>
          <a:prstGeom prst="rect">
            <a:avLst/>
          </a:prstGeom>
          <a:noFill/>
          <a:extLst>
            <a:ext uri="{909E8E84-426E-40dd-AFC4-6F175D3DCCD1}">
              <a14:hiddenFill xmlns:a14="http://schemas.microsoft.com/office/drawing/2010/main">
                <a:solidFill>
                  <a:srgbClr val="FFFFFF"/>
                </a:solidFill>
              </a14:hiddenFill>
            </a:ext>
          </a:extLst>
        </p:spPr>
      </p:pic>
      <p:pic>
        <p:nvPicPr>
          <p:cNvPr id="118786" name="Picture 2" descr="https://fbcdn-sphotos-a.akamaihd.net/hphotos-ak-prn1/25250_1188918276236_1026690365_30746631_7959574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1891403"/>
            <a:ext cx="2681817" cy="201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921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photos-b.xx.fbcdn.net/hphotos-prn1/30920_553115705244_368216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6" y="2637769"/>
            <a:ext cx="1676537" cy="1257403"/>
          </a:xfrm>
          <a:prstGeom prst="rect">
            <a:avLst/>
          </a:prstGeom>
          <a:noFill/>
          <a:extLst>
            <a:ext uri="{909E8E84-426E-40dd-AFC4-6F175D3DCCD1}">
              <a14:hiddenFill xmlns:a14="http://schemas.microsoft.com/office/drawing/2010/main">
                <a:solidFill>
                  <a:srgbClr val="FFFFFF"/>
                </a:solidFill>
              </a14:hiddenFill>
            </a:ext>
          </a:extLst>
        </p:spPr>
      </p:pic>
      <p:pic>
        <p:nvPicPr>
          <p:cNvPr id="118856" name="Picture 72" descr="https://sphotos-b.xx.fbcdn.net/hphotos-prn1/34319_409494717932_92539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770" y="1569924"/>
            <a:ext cx="1339134" cy="1563821"/>
          </a:xfrm>
          <a:prstGeom prst="rect">
            <a:avLst/>
          </a:prstGeom>
          <a:noFill/>
          <a:extLst>
            <a:ext uri="{909E8E84-426E-40dd-AFC4-6F175D3DCCD1}">
              <a14:hiddenFill xmlns:a14="http://schemas.microsoft.com/office/drawing/2010/main">
                <a:solidFill>
                  <a:srgbClr val="FFFFFF"/>
                </a:solidFill>
              </a14:hiddenFill>
            </a:ext>
          </a:extLst>
        </p:spPr>
      </p:pic>
      <p:pic>
        <p:nvPicPr>
          <p:cNvPr id="118854" name="Picture 70" descr="https://sphotos-b.xx.fbcdn.net/hphotos-ash3/561967_10152052269015179_121594674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5100" y="-39727"/>
            <a:ext cx="1475992" cy="1475992"/>
          </a:xfrm>
          <a:prstGeom prst="rect">
            <a:avLst/>
          </a:prstGeom>
          <a:noFill/>
          <a:extLst>
            <a:ext uri="{909E8E84-426E-40dd-AFC4-6F175D3DCCD1}">
              <a14:hiddenFill xmlns:a14="http://schemas.microsoft.com/office/drawing/2010/main">
                <a:solidFill>
                  <a:srgbClr val="FFFFFF"/>
                </a:solidFill>
              </a14:hiddenFill>
            </a:ext>
          </a:extLst>
        </p:spPr>
      </p:pic>
      <p:pic>
        <p:nvPicPr>
          <p:cNvPr id="118834" name="Picture 50" descr="https://sphotos-b.xx.fbcdn.net/hphotos-ash3/38225_109974462388016_4685809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683" y="3580601"/>
            <a:ext cx="982607" cy="1216078"/>
          </a:xfrm>
          <a:prstGeom prst="rect">
            <a:avLst/>
          </a:prstGeom>
          <a:noFill/>
          <a:extLst>
            <a:ext uri="{909E8E84-426E-40dd-AFC4-6F175D3DCCD1}">
              <a14:hiddenFill xmlns:a14="http://schemas.microsoft.com/office/drawing/2010/main">
                <a:solidFill>
                  <a:srgbClr val="FFFFFF"/>
                </a:solidFill>
              </a14:hiddenFill>
            </a:ext>
          </a:extLst>
        </p:spPr>
      </p:pic>
      <p:pic>
        <p:nvPicPr>
          <p:cNvPr id="118786" name="Picture 2" descr="http://comp.uark.edu/~jhesteki/Ar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 y="31275"/>
            <a:ext cx="1061954" cy="1364611"/>
          </a:xfrm>
          <a:prstGeom prst="rect">
            <a:avLst/>
          </a:prstGeom>
          <a:noFill/>
          <a:extLst>
            <a:ext uri="{909E8E84-426E-40dd-AFC4-6F175D3DCCD1}">
              <a14:hiddenFill xmlns:a14="http://schemas.microsoft.com/office/drawing/2010/main">
                <a:solidFill>
                  <a:srgbClr val="FFFFFF"/>
                </a:solidFill>
              </a14:hiddenFill>
            </a:ext>
          </a:extLst>
        </p:spPr>
      </p:pic>
      <p:pic>
        <p:nvPicPr>
          <p:cNvPr id="118788" name="Picture 4" descr="Ale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1092" y="5496395"/>
            <a:ext cx="1815473" cy="1361605"/>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stud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786100"/>
            <a:ext cx="1544512" cy="1505899"/>
          </a:xfrm>
          <a:prstGeom prst="rect">
            <a:avLst/>
          </a:prstGeom>
          <a:noFill/>
          <a:extLst>
            <a:ext uri="{909E8E84-426E-40dd-AFC4-6F175D3DCCD1}">
              <a14:hiddenFill xmlns:a14="http://schemas.microsoft.com/office/drawing/2010/main">
                <a:solidFill>
                  <a:srgbClr val="FFFFFF"/>
                </a:solidFill>
              </a14:hiddenFill>
            </a:ext>
          </a:extLst>
        </p:spPr>
      </p:pic>
      <p:pic>
        <p:nvPicPr>
          <p:cNvPr id="118792" name="Picture 8" descr="http://comp.uark.edu/~jhesteki/D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7943" y="1263577"/>
            <a:ext cx="1451009" cy="1088257"/>
          </a:xfrm>
          <a:prstGeom prst="rect">
            <a:avLst/>
          </a:prstGeom>
          <a:noFill/>
          <a:extLst>
            <a:ext uri="{909E8E84-426E-40dd-AFC4-6F175D3DCCD1}">
              <a14:hiddenFill xmlns:a14="http://schemas.microsoft.com/office/drawing/2010/main">
                <a:solidFill>
                  <a:srgbClr val="FFFFFF"/>
                </a:solidFill>
              </a14:hiddenFill>
            </a:ext>
          </a:extLst>
        </p:spPr>
      </p:pic>
      <p:pic>
        <p:nvPicPr>
          <p:cNvPr id="118794" name="Picture 10" descr="http://comp.uark.edu/~jhesteki/Tan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433" y="3499635"/>
            <a:ext cx="10668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8796" name="Picture 12" descr="Canda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8952" y="25399"/>
            <a:ext cx="1446148" cy="1113535"/>
          </a:xfrm>
          <a:prstGeom prst="rect">
            <a:avLst/>
          </a:prstGeom>
          <a:noFill/>
          <a:extLst>
            <a:ext uri="{909E8E84-426E-40dd-AFC4-6F175D3DCCD1}">
              <a14:hiddenFill xmlns:a14="http://schemas.microsoft.com/office/drawing/2010/main">
                <a:solidFill>
                  <a:srgbClr val="FFFFFF"/>
                </a:solidFill>
              </a14:hiddenFill>
            </a:ext>
          </a:extLst>
        </p:spPr>
      </p:pic>
      <p:pic>
        <p:nvPicPr>
          <p:cNvPr id="118798" name="Picture 14" descr="Daniel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9499" y="3780401"/>
            <a:ext cx="1046098" cy="1536043"/>
          </a:xfrm>
          <a:prstGeom prst="rect">
            <a:avLst/>
          </a:prstGeom>
          <a:noFill/>
          <a:extLst>
            <a:ext uri="{909E8E84-426E-40dd-AFC4-6F175D3DCCD1}">
              <a14:hiddenFill xmlns:a14="http://schemas.microsoft.com/office/drawing/2010/main">
                <a:solidFill>
                  <a:srgbClr val="FFFFFF"/>
                </a:solidFill>
              </a14:hiddenFill>
            </a:ext>
          </a:extLst>
        </p:spPr>
      </p:pic>
      <p:pic>
        <p:nvPicPr>
          <p:cNvPr id="118800" name="Picture 16" descr="Kri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7" y="4714081"/>
            <a:ext cx="1006494" cy="756202"/>
          </a:xfrm>
          <a:prstGeom prst="rect">
            <a:avLst/>
          </a:prstGeom>
          <a:noFill/>
          <a:extLst>
            <a:ext uri="{909E8E84-426E-40dd-AFC4-6F175D3DCCD1}">
              <a14:hiddenFill xmlns:a14="http://schemas.microsoft.com/office/drawing/2010/main">
                <a:solidFill>
                  <a:srgbClr val="FFFFFF"/>
                </a:solidFill>
              </a14:hiddenFill>
            </a:ext>
          </a:extLst>
        </p:spPr>
      </p:pic>
      <p:pic>
        <p:nvPicPr>
          <p:cNvPr id="118804" name="Picture 20" descr="https://sphotos-b.xx.fbcdn.net/hphotos-snc6/199337_1380203098237_634488_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1480" y="5376847"/>
            <a:ext cx="1089915" cy="1453220"/>
          </a:xfrm>
          <a:prstGeom prst="rect">
            <a:avLst/>
          </a:prstGeom>
          <a:noFill/>
          <a:extLst>
            <a:ext uri="{909E8E84-426E-40dd-AFC4-6F175D3DCCD1}">
              <a14:hiddenFill xmlns:a14="http://schemas.microsoft.com/office/drawing/2010/main">
                <a:solidFill>
                  <a:srgbClr val="FFFFFF"/>
                </a:solidFill>
              </a14:hiddenFill>
            </a:ext>
          </a:extLst>
        </p:spPr>
      </p:pic>
      <p:pic>
        <p:nvPicPr>
          <p:cNvPr id="118806" name="Picture 22" descr="Thom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1092" y="0"/>
            <a:ext cx="1285388" cy="1009030"/>
          </a:xfrm>
          <a:prstGeom prst="rect">
            <a:avLst/>
          </a:prstGeom>
          <a:noFill/>
          <a:extLst>
            <a:ext uri="{909E8E84-426E-40dd-AFC4-6F175D3DCCD1}">
              <a14:hiddenFill xmlns:a14="http://schemas.microsoft.com/office/drawing/2010/main">
                <a:solidFill>
                  <a:srgbClr val="FFFFFF"/>
                </a:solidFill>
              </a14:hiddenFill>
            </a:ext>
          </a:extLst>
        </p:spPr>
      </p:pic>
      <p:pic>
        <p:nvPicPr>
          <p:cNvPr id="118808" name="Picture 24" descr="http://comp.uark.edu/~jhesteki/Colin.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90815" y="-39727"/>
            <a:ext cx="1181100" cy="1358265"/>
          </a:xfrm>
          <a:prstGeom prst="rect">
            <a:avLst/>
          </a:prstGeom>
          <a:noFill/>
          <a:extLst>
            <a:ext uri="{909E8E84-426E-40dd-AFC4-6F175D3DCCD1}">
              <a14:hiddenFill xmlns:a14="http://schemas.microsoft.com/office/drawing/2010/main">
                <a:solidFill>
                  <a:srgbClr val="FFFFFF"/>
                </a:solidFill>
              </a14:hiddenFill>
            </a:ext>
          </a:extLst>
        </p:spPr>
      </p:pic>
      <p:pic>
        <p:nvPicPr>
          <p:cNvPr id="118810" name="Picture 26" descr="http://comp.uark.edu/~jhesteki/Michelle.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8798" y="1120396"/>
            <a:ext cx="1165909" cy="1369944"/>
          </a:xfrm>
          <a:prstGeom prst="rect">
            <a:avLst/>
          </a:prstGeom>
          <a:noFill/>
          <a:extLst>
            <a:ext uri="{909E8E84-426E-40dd-AFC4-6F175D3DCCD1}">
              <a14:hiddenFill xmlns:a14="http://schemas.microsoft.com/office/drawing/2010/main">
                <a:solidFill>
                  <a:srgbClr val="FFFFFF"/>
                </a:solidFill>
              </a14:hiddenFill>
            </a:ext>
          </a:extLst>
        </p:spPr>
      </p:pic>
      <p:pic>
        <p:nvPicPr>
          <p:cNvPr id="118812" name="Picture 28" descr="http://comp.uark.edu/~jhesteki/alicia.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67" y="2743200"/>
            <a:ext cx="1350588" cy="893467"/>
          </a:xfrm>
          <a:prstGeom prst="rect">
            <a:avLst/>
          </a:prstGeom>
          <a:noFill/>
          <a:extLst>
            <a:ext uri="{909E8E84-426E-40dd-AFC4-6F175D3DCCD1}">
              <a14:hiddenFill xmlns:a14="http://schemas.microsoft.com/office/drawing/2010/main">
                <a:solidFill>
                  <a:srgbClr val="FFFFFF"/>
                </a:solidFill>
              </a14:hiddenFill>
            </a:ext>
          </a:extLst>
        </p:spPr>
      </p:pic>
      <p:pic>
        <p:nvPicPr>
          <p:cNvPr id="118814" name="Picture 30" descr="http://comp.uark.edu/~jhesteki/Heath.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71325" y="0"/>
            <a:ext cx="784364" cy="1087652"/>
          </a:xfrm>
          <a:prstGeom prst="rect">
            <a:avLst/>
          </a:prstGeom>
          <a:noFill/>
          <a:extLst>
            <a:ext uri="{909E8E84-426E-40dd-AFC4-6F175D3DCCD1}">
              <a14:hiddenFill xmlns:a14="http://schemas.microsoft.com/office/drawing/2010/main">
                <a:solidFill>
                  <a:srgbClr val="FFFFFF"/>
                </a:solidFill>
              </a14:hiddenFill>
            </a:ext>
          </a:extLst>
        </p:spPr>
      </p:pic>
      <p:pic>
        <p:nvPicPr>
          <p:cNvPr id="118816" name="Picture 32" descr="http://comp.uark.edu/~jhesteki/Jeremia.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70" y="3611997"/>
            <a:ext cx="12382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18818" name="Picture 34" descr="http://comp.uark.edu/~jhesteki/Natalie.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2008" y="3780401"/>
            <a:ext cx="1119845" cy="1912546"/>
          </a:xfrm>
          <a:prstGeom prst="rect">
            <a:avLst/>
          </a:prstGeom>
          <a:noFill/>
          <a:extLst>
            <a:ext uri="{909E8E84-426E-40dd-AFC4-6F175D3DCCD1}">
              <a14:hiddenFill xmlns:a14="http://schemas.microsoft.com/office/drawing/2010/main">
                <a:solidFill>
                  <a:srgbClr val="FFFFFF"/>
                </a:solidFill>
              </a14:hiddenFill>
            </a:ext>
          </a:extLst>
        </p:spPr>
      </p:pic>
      <p:pic>
        <p:nvPicPr>
          <p:cNvPr id="118820" name="Picture 36" descr="http://comp.uark.edu/~jhesteki/Trey.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94708" y="2124331"/>
            <a:ext cx="1642408" cy="1456270"/>
          </a:xfrm>
          <a:prstGeom prst="rect">
            <a:avLst/>
          </a:prstGeom>
          <a:noFill/>
          <a:extLst>
            <a:ext uri="{909E8E84-426E-40dd-AFC4-6F175D3DCCD1}">
              <a14:hiddenFill xmlns:a14="http://schemas.microsoft.com/office/drawing/2010/main">
                <a:solidFill>
                  <a:srgbClr val="FFFFFF"/>
                </a:solidFill>
              </a14:hiddenFill>
            </a:ext>
          </a:extLst>
        </p:spPr>
      </p:pic>
      <p:pic>
        <p:nvPicPr>
          <p:cNvPr id="118822" name="Picture 38" descr="http://comp.uark.edu/~jhesteki/Betty.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04211" y="4178735"/>
            <a:ext cx="1490977" cy="1113264"/>
          </a:xfrm>
          <a:prstGeom prst="rect">
            <a:avLst/>
          </a:prstGeom>
          <a:noFill/>
          <a:extLst>
            <a:ext uri="{909E8E84-426E-40dd-AFC4-6F175D3DCCD1}">
              <a14:hiddenFill xmlns:a14="http://schemas.microsoft.com/office/drawing/2010/main">
                <a:solidFill>
                  <a:srgbClr val="FFFFFF"/>
                </a:solidFill>
              </a14:hiddenFill>
            </a:ext>
          </a:extLst>
        </p:spPr>
      </p:pic>
      <p:pic>
        <p:nvPicPr>
          <p:cNvPr id="118824" name="Picture 40" descr="http://comp.uark.edu/~jhesteki/Isil.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9096" y="3955702"/>
            <a:ext cx="1008837" cy="1721749"/>
          </a:xfrm>
          <a:prstGeom prst="rect">
            <a:avLst/>
          </a:prstGeom>
          <a:noFill/>
          <a:extLst>
            <a:ext uri="{909E8E84-426E-40dd-AFC4-6F175D3DCCD1}">
              <a14:hiddenFill xmlns:a14="http://schemas.microsoft.com/office/drawing/2010/main">
                <a:solidFill>
                  <a:srgbClr val="FFFFFF"/>
                </a:solidFill>
              </a14:hiddenFill>
            </a:ext>
          </a:extLst>
        </p:spPr>
      </p:pic>
      <p:pic>
        <p:nvPicPr>
          <p:cNvPr id="118826" name="Picture 42" descr="http://comp.uark.edu/~jhesteki/Michael.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5687" y="-22291"/>
            <a:ext cx="1024760" cy="1195553"/>
          </a:xfrm>
          <a:prstGeom prst="rect">
            <a:avLst/>
          </a:prstGeom>
          <a:noFill/>
          <a:extLst>
            <a:ext uri="{909E8E84-426E-40dd-AFC4-6F175D3DCCD1}">
              <a14:hiddenFill xmlns:a14="http://schemas.microsoft.com/office/drawing/2010/main">
                <a:solidFill>
                  <a:srgbClr val="FFFFFF"/>
                </a:solidFill>
              </a14:hiddenFill>
            </a:ext>
          </a:extLst>
        </p:spPr>
      </p:pic>
      <p:pic>
        <p:nvPicPr>
          <p:cNvPr id="118828" name="Picture 44" descr="http://comp.uark.edu/~jhesteki/Samantha.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27238" y="2632781"/>
            <a:ext cx="1019486" cy="1345038"/>
          </a:xfrm>
          <a:prstGeom prst="rect">
            <a:avLst/>
          </a:prstGeom>
          <a:noFill/>
          <a:extLst>
            <a:ext uri="{909E8E84-426E-40dd-AFC4-6F175D3DCCD1}">
              <a14:hiddenFill xmlns:a14="http://schemas.microsoft.com/office/drawing/2010/main">
                <a:solidFill>
                  <a:srgbClr val="FFFFFF"/>
                </a:solidFill>
              </a14:hiddenFill>
            </a:ext>
          </a:extLst>
        </p:spPr>
      </p:pic>
      <p:pic>
        <p:nvPicPr>
          <p:cNvPr id="118830" name="Picture 46" descr="https://fbcdn-photos-a.akamaihd.net/hphotos-ak-snc6/282597_10151095102325996_204216211_a.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841" y="1395886"/>
            <a:ext cx="1010639" cy="1515959"/>
          </a:xfrm>
          <a:prstGeom prst="rect">
            <a:avLst/>
          </a:prstGeom>
          <a:noFill/>
          <a:extLst>
            <a:ext uri="{909E8E84-426E-40dd-AFC4-6F175D3DCCD1}">
              <a14:hiddenFill xmlns:a14="http://schemas.microsoft.com/office/drawing/2010/main">
                <a:solidFill>
                  <a:srgbClr val="FFFFFF"/>
                </a:solidFill>
              </a14:hiddenFill>
            </a:ext>
          </a:extLst>
        </p:spPr>
      </p:pic>
      <p:pic>
        <p:nvPicPr>
          <p:cNvPr id="118832" name="Picture 48" descr="https://sphotos-a.xx.fbcdn.net/hphotos-snc6/224500_154207794658935_6463272_n.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94708" y="1087652"/>
            <a:ext cx="1428061" cy="1071046"/>
          </a:xfrm>
          <a:prstGeom prst="rect">
            <a:avLst/>
          </a:prstGeom>
          <a:noFill/>
          <a:extLst>
            <a:ext uri="{909E8E84-426E-40dd-AFC4-6F175D3DCCD1}">
              <a14:hiddenFill xmlns:a14="http://schemas.microsoft.com/office/drawing/2010/main">
                <a:solidFill>
                  <a:srgbClr val="FFFFFF"/>
                </a:solidFill>
              </a14:hiddenFill>
            </a:ext>
          </a:extLst>
        </p:spPr>
      </p:pic>
      <p:pic>
        <p:nvPicPr>
          <p:cNvPr id="118838" name="Picture 54" descr="https://fbcdn-photos-a.akamaihd.net/hphotos-ak-ash4/197762_3361911448963_1245357367_a.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90664" y="2251539"/>
            <a:ext cx="1552019" cy="1552019"/>
          </a:xfrm>
          <a:prstGeom prst="rect">
            <a:avLst/>
          </a:prstGeom>
          <a:noFill/>
          <a:extLst>
            <a:ext uri="{909E8E84-426E-40dd-AFC4-6F175D3DCCD1}">
              <a14:hiddenFill xmlns:a14="http://schemas.microsoft.com/office/drawing/2010/main">
                <a:solidFill>
                  <a:srgbClr val="FFFFFF"/>
                </a:solidFill>
              </a14:hiddenFill>
            </a:ext>
          </a:extLst>
        </p:spPr>
      </p:pic>
      <p:pic>
        <p:nvPicPr>
          <p:cNvPr id="118840" name="Picture 56" descr="https://sphotos-b.xx.fbcdn.net/hphotos-snc7/3034_64616752956_7994816_n.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253086" y="2623741"/>
            <a:ext cx="890914" cy="1285461"/>
          </a:xfrm>
          <a:prstGeom prst="rect">
            <a:avLst/>
          </a:prstGeom>
          <a:noFill/>
          <a:extLst>
            <a:ext uri="{909E8E84-426E-40dd-AFC4-6F175D3DCCD1}">
              <a14:hiddenFill xmlns:a14="http://schemas.microsoft.com/office/drawing/2010/main">
                <a:solidFill>
                  <a:srgbClr val="FFFFFF"/>
                </a:solidFill>
              </a14:hiddenFill>
            </a:ext>
          </a:extLst>
        </p:spPr>
      </p:pic>
      <p:pic>
        <p:nvPicPr>
          <p:cNvPr id="118842" name="Picture 58" descr="https://sphotos-b.xx.fbcdn.net/hphotos-prn1/16338_1155186432961_8109182_n.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922769" y="863744"/>
            <a:ext cx="1152526" cy="864395"/>
          </a:xfrm>
          <a:prstGeom prst="rect">
            <a:avLst/>
          </a:prstGeom>
          <a:noFill/>
          <a:extLst>
            <a:ext uri="{909E8E84-426E-40dd-AFC4-6F175D3DCCD1}">
              <a14:hiddenFill xmlns:a14="http://schemas.microsoft.com/office/drawing/2010/main">
                <a:solidFill>
                  <a:srgbClr val="FFFFFF"/>
                </a:solidFill>
              </a14:hiddenFill>
            </a:ext>
          </a:extLst>
        </p:spPr>
      </p:pic>
      <p:pic>
        <p:nvPicPr>
          <p:cNvPr id="118846" name="Picture 62" descr="https://sphotos-b.xx.fbcdn.net/hphotos-ash4/298844_1883556889406_2842487_n.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41480" y="1173262"/>
            <a:ext cx="1114967" cy="1559212"/>
          </a:xfrm>
          <a:prstGeom prst="rect">
            <a:avLst/>
          </a:prstGeom>
          <a:noFill/>
          <a:extLst>
            <a:ext uri="{909E8E84-426E-40dd-AFC4-6F175D3DCCD1}">
              <a14:hiddenFill xmlns:a14="http://schemas.microsoft.com/office/drawing/2010/main">
                <a:solidFill>
                  <a:srgbClr val="FFFFFF"/>
                </a:solidFill>
              </a14:hiddenFill>
            </a:ext>
          </a:extLst>
        </p:spPr>
      </p:pic>
      <p:pic>
        <p:nvPicPr>
          <p:cNvPr id="118848" name="Picture 64" descr="https://sphotos-a.xx.fbcdn.net/hphotos-snc7/s720x720/402552_173997679373191_480802044_n.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412233" y="4203179"/>
            <a:ext cx="924409" cy="1270179"/>
          </a:xfrm>
          <a:prstGeom prst="rect">
            <a:avLst/>
          </a:prstGeom>
          <a:noFill/>
          <a:extLst>
            <a:ext uri="{909E8E84-426E-40dd-AFC4-6F175D3DCCD1}">
              <a14:hiddenFill xmlns:a14="http://schemas.microsoft.com/office/drawing/2010/main">
                <a:solidFill>
                  <a:srgbClr val="FFFFFF"/>
                </a:solidFill>
              </a14:hiddenFill>
            </a:ext>
          </a:extLst>
        </p:spPr>
      </p:pic>
      <p:pic>
        <p:nvPicPr>
          <p:cNvPr id="118850" name="Picture 66" descr="https://sphotos-a.xx.fbcdn.net/hphotos-ash4/181_8236536406_901_n.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071982" y="1009030"/>
            <a:ext cx="1072018" cy="1614711"/>
          </a:xfrm>
          <a:prstGeom prst="rect">
            <a:avLst/>
          </a:prstGeom>
          <a:noFill/>
          <a:extLst>
            <a:ext uri="{909E8E84-426E-40dd-AFC4-6F175D3DCCD1}">
              <a14:hiddenFill xmlns:a14="http://schemas.microsoft.com/office/drawing/2010/main">
                <a:solidFill>
                  <a:srgbClr val="FFFFFF"/>
                </a:solidFill>
              </a14:hiddenFill>
            </a:ext>
          </a:extLst>
        </p:spPr>
      </p:pic>
      <p:pic>
        <p:nvPicPr>
          <p:cNvPr id="118852" name="Picture 68" descr="https://sphotos-a.xx.fbcdn.net/hphotos-ash3/529616_475362549160542_339420687_n.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089097" y="-29807"/>
            <a:ext cx="1260026" cy="1260026"/>
          </a:xfrm>
          <a:prstGeom prst="rect">
            <a:avLst/>
          </a:prstGeom>
          <a:noFill/>
          <a:extLst>
            <a:ext uri="{909E8E84-426E-40dd-AFC4-6F175D3DCCD1}">
              <a14:hiddenFill xmlns:a14="http://schemas.microsoft.com/office/drawing/2010/main">
                <a:solidFill>
                  <a:srgbClr val="FFFFFF"/>
                </a:solidFill>
              </a14:hiddenFill>
            </a:ext>
          </a:extLst>
        </p:spPr>
      </p:pic>
      <p:pic>
        <p:nvPicPr>
          <p:cNvPr id="118858" name="Picture 74" descr="https://sphotos-b.xx.fbcdn.net/hphotos-ash4/316624_2179799696908_1939402364_n.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flipH="1">
            <a:off x="2156447" y="1120396"/>
            <a:ext cx="941486" cy="1609794"/>
          </a:xfrm>
          <a:prstGeom prst="rect">
            <a:avLst/>
          </a:prstGeom>
          <a:noFill/>
          <a:extLst>
            <a:ext uri="{909E8E84-426E-40dd-AFC4-6F175D3DCCD1}">
              <a14:hiddenFill xmlns:a14="http://schemas.microsoft.com/office/drawing/2010/main">
                <a:solidFill>
                  <a:srgbClr val="FFFFFF"/>
                </a:solidFill>
              </a14:hiddenFill>
            </a:ext>
          </a:extLst>
        </p:spPr>
      </p:pic>
      <p:pic>
        <p:nvPicPr>
          <p:cNvPr id="118860" name="Picture 76" descr="https://sphotos-b.xx.fbcdn.net/hphotos-prn1/527077_10151188300059047_2041438523_n.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137116" y="3034921"/>
            <a:ext cx="1187837" cy="1187837"/>
          </a:xfrm>
          <a:prstGeom prst="rect">
            <a:avLst/>
          </a:prstGeom>
          <a:noFill/>
          <a:extLst>
            <a:ext uri="{909E8E84-426E-40dd-AFC4-6F175D3DCCD1}">
              <a14:hiddenFill xmlns:a14="http://schemas.microsoft.com/office/drawing/2010/main">
                <a:solidFill>
                  <a:srgbClr val="FFFFFF"/>
                </a:solidFill>
              </a14:hiddenFill>
            </a:ext>
          </a:extLst>
        </p:spPr>
      </p:pic>
      <p:pic>
        <p:nvPicPr>
          <p:cNvPr id="118862" name="Picture 78" descr="https://sphotos-a.xx.fbcdn.net/hphotos-ash4/148_1008692939971_2372_n.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 y="5410200"/>
            <a:ext cx="1055687" cy="1407581"/>
          </a:xfrm>
          <a:prstGeom prst="rect">
            <a:avLst/>
          </a:prstGeom>
          <a:noFill/>
          <a:extLst>
            <a:ext uri="{909E8E84-426E-40dd-AFC4-6F175D3DCCD1}">
              <a14:hiddenFill xmlns:a14="http://schemas.microsoft.com/office/drawing/2010/main">
                <a:solidFill>
                  <a:srgbClr val="FFFFFF"/>
                </a:solidFill>
              </a14:hiddenFill>
            </a:ext>
          </a:extLst>
        </p:spPr>
      </p:pic>
      <p:pic>
        <p:nvPicPr>
          <p:cNvPr id="118864" name="Picture 80" descr="https://sphotos-a.xx.fbcdn.net/hphotos-ash3/s720x720/182329_10100307085794607_1209571737_n.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68585" y="3786100"/>
            <a:ext cx="1211862" cy="1615816"/>
          </a:xfrm>
          <a:prstGeom prst="rect">
            <a:avLst/>
          </a:prstGeom>
          <a:noFill/>
          <a:extLst>
            <a:ext uri="{909E8E84-426E-40dd-AFC4-6F175D3DCCD1}">
              <a14:hiddenFill xmlns:a14="http://schemas.microsoft.com/office/drawing/2010/main">
                <a:solidFill>
                  <a:srgbClr val="FFFFFF"/>
                </a:solidFill>
              </a14:hiddenFill>
            </a:ext>
          </a:extLst>
        </p:spPr>
      </p:pic>
      <p:pic>
        <p:nvPicPr>
          <p:cNvPr id="118866" name="Picture 82" descr="https://sphotos-b.xx.fbcdn.net/hphotos-ash3/s720x720/578056_418880921465407_1661221171_n.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976545" y="2220595"/>
            <a:ext cx="1055308" cy="1582963"/>
          </a:xfrm>
          <a:prstGeom prst="rect">
            <a:avLst/>
          </a:prstGeom>
          <a:noFill/>
          <a:extLst>
            <a:ext uri="{909E8E84-426E-40dd-AFC4-6F175D3DCCD1}">
              <a14:hiddenFill xmlns:a14="http://schemas.microsoft.com/office/drawing/2010/main">
                <a:solidFill>
                  <a:srgbClr val="FFFFFF"/>
                </a:solidFill>
              </a14:hiddenFill>
            </a:ext>
          </a:extLst>
        </p:spPr>
      </p:pic>
      <p:pic>
        <p:nvPicPr>
          <p:cNvPr id="118868" name="Picture 84" descr="https://sphotos-b.xx.fbcdn.net/hphotos-snc6/229742_2105209862954_7031818_n.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261904" y="3889106"/>
            <a:ext cx="893785" cy="1630013"/>
          </a:xfrm>
          <a:prstGeom prst="rect">
            <a:avLst/>
          </a:prstGeom>
          <a:noFill/>
          <a:extLst>
            <a:ext uri="{909E8E84-426E-40dd-AFC4-6F175D3DCCD1}">
              <a14:hiddenFill xmlns:a14="http://schemas.microsoft.com/office/drawing/2010/main">
                <a:solidFill>
                  <a:srgbClr val="FFFFFF"/>
                </a:solidFill>
              </a14:hiddenFill>
            </a:ext>
          </a:extLst>
        </p:spPr>
      </p:pic>
      <p:pic>
        <p:nvPicPr>
          <p:cNvPr id="118870" name="Picture 86" descr="https://sphotos-b.xx.fbcdn.net/hphotos-ash3/168588_10150104931345929_2158153_n.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497477" y="4278641"/>
            <a:ext cx="1506733" cy="1004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photos-b.xx.fbcdn.net/hphotos-snc6/264593_2125156321485_1108840_n.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023581" y="5621306"/>
            <a:ext cx="829616" cy="1236694"/>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https://sphotos-b.xx.fbcdn.net/hphotos-ash4/390216_4095518342409_1552309402_n.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310262" y="3354020"/>
            <a:ext cx="824715" cy="824715"/>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https://sphotos-b.xx.fbcdn.net/hphotos-snc7/485815_3832098093410_982931756_n.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flipH="1">
            <a:off x="868585" y="2944963"/>
            <a:ext cx="624623" cy="874109"/>
          </a:xfrm>
          <a:prstGeom prst="rect">
            <a:avLst/>
          </a:prstGeom>
          <a:noFill/>
          <a:extLst>
            <a:ext uri="{909E8E84-426E-40dd-AFC4-6F175D3DCCD1}">
              <a14:hiddenFill xmlns:a14="http://schemas.microsoft.com/office/drawing/2010/main">
                <a:solidFill>
                  <a:srgbClr val="FFFFFF"/>
                </a:solidFill>
              </a14:hiddenFill>
            </a:ext>
          </a:extLst>
        </p:spPr>
      </p:pic>
      <p:pic>
        <p:nvPicPr>
          <p:cNvPr id="118787" name="Picture 3" descr="C:\Users\Jamie\Desktop\lab folks.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353367" y="5316444"/>
            <a:ext cx="2045951" cy="1534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amie\Desktop\kelley.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358338" y="5063060"/>
            <a:ext cx="1005665" cy="1787849"/>
          </a:xfrm>
          <a:prstGeom prst="rect">
            <a:avLst/>
          </a:prstGeom>
          <a:noFill/>
          <a:extLst>
            <a:ext uri="{909E8E84-426E-40dd-AFC4-6F175D3DCCD1}">
              <a14:hiddenFill xmlns:a14="http://schemas.microsoft.com/office/drawing/2010/main">
                <a:solidFill>
                  <a:srgbClr val="FFFFFF"/>
                </a:solidFill>
              </a14:hiddenFill>
            </a:ext>
          </a:extLst>
        </p:spPr>
      </p:pic>
      <p:pic>
        <p:nvPicPr>
          <p:cNvPr id="118789" name="Picture 5" descr="C:\Users\Jamie\Desktop\heather.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790025" y="5579649"/>
            <a:ext cx="1737486" cy="1320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Jamie\Desktop\amy.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454" y="6096000"/>
            <a:ext cx="1040776" cy="7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825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56" name="Picture 72" descr="https://sphotos-b.xx.fbcdn.net/hphotos-prn1/34319_409494717932_9253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770" y="1569924"/>
            <a:ext cx="1339134" cy="1563821"/>
          </a:xfrm>
          <a:prstGeom prst="rect">
            <a:avLst/>
          </a:prstGeom>
          <a:noFill/>
          <a:extLst>
            <a:ext uri="{909E8E84-426E-40dd-AFC4-6F175D3DCCD1}">
              <a14:hiddenFill xmlns:a14="http://schemas.microsoft.com/office/drawing/2010/main">
                <a:solidFill>
                  <a:srgbClr val="FFFFFF"/>
                </a:solidFill>
              </a14:hiddenFill>
            </a:ext>
          </a:extLst>
        </p:spPr>
      </p:pic>
      <p:pic>
        <p:nvPicPr>
          <p:cNvPr id="118854" name="Picture 70" descr="https://sphotos-b.xx.fbcdn.net/hphotos-ash3/561967_10152052269015179_121594674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5100" y="-39727"/>
            <a:ext cx="1475992" cy="1475992"/>
          </a:xfrm>
          <a:prstGeom prst="rect">
            <a:avLst/>
          </a:prstGeom>
          <a:noFill/>
          <a:extLst>
            <a:ext uri="{909E8E84-426E-40dd-AFC4-6F175D3DCCD1}">
              <a14:hiddenFill xmlns:a14="http://schemas.microsoft.com/office/drawing/2010/main">
                <a:solidFill>
                  <a:srgbClr val="FFFFFF"/>
                </a:solidFill>
              </a14:hiddenFill>
            </a:ext>
          </a:extLst>
        </p:spPr>
      </p:pic>
      <p:pic>
        <p:nvPicPr>
          <p:cNvPr id="118788" name="Picture 4" descr="Al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092" y="5496395"/>
            <a:ext cx="1815473" cy="1361605"/>
          </a:xfrm>
          <a:prstGeom prst="rect">
            <a:avLst/>
          </a:prstGeom>
          <a:noFill/>
          <a:extLst>
            <a:ext uri="{909E8E84-426E-40dd-AFC4-6F175D3DCCD1}">
              <a14:hiddenFill xmlns:a14="http://schemas.microsoft.com/office/drawing/2010/main">
                <a:solidFill>
                  <a:srgbClr val="FFFFFF"/>
                </a:solidFill>
              </a14:hiddenFill>
            </a:ext>
          </a:extLst>
        </p:spPr>
      </p:pic>
      <p:pic>
        <p:nvPicPr>
          <p:cNvPr id="118796" name="Picture 12" descr="Cand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952" y="25399"/>
            <a:ext cx="1446148" cy="1113535"/>
          </a:xfrm>
          <a:prstGeom prst="rect">
            <a:avLst/>
          </a:prstGeom>
          <a:noFill/>
          <a:extLst>
            <a:ext uri="{909E8E84-426E-40dd-AFC4-6F175D3DCCD1}">
              <a14:hiddenFill xmlns:a14="http://schemas.microsoft.com/office/drawing/2010/main">
                <a:solidFill>
                  <a:srgbClr val="FFFFFF"/>
                </a:solidFill>
              </a14:hiddenFill>
            </a:ext>
          </a:extLst>
        </p:spPr>
      </p:pic>
      <p:pic>
        <p:nvPicPr>
          <p:cNvPr id="118798" name="Picture 14" descr="Danie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499" y="3780401"/>
            <a:ext cx="1046098" cy="1536043"/>
          </a:xfrm>
          <a:prstGeom prst="rect">
            <a:avLst/>
          </a:prstGeom>
          <a:noFill/>
          <a:extLst>
            <a:ext uri="{909E8E84-426E-40dd-AFC4-6F175D3DCCD1}">
              <a14:hiddenFill xmlns:a14="http://schemas.microsoft.com/office/drawing/2010/main">
                <a:solidFill>
                  <a:srgbClr val="FFFFFF"/>
                </a:solidFill>
              </a14:hiddenFill>
            </a:ext>
          </a:extLst>
        </p:spPr>
      </p:pic>
      <p:pic>
        <p:nvPicPr>
          <p:cNvPr id="118800" name="Picture 16" descr="Kr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7" y="4714081"/>
            <a:ext cx="1006494" cy="756202"/>
          </a:xfrm>
          <a:prstGeom prst="rect">
            <a:avLst/>
          </a:prstGeom>
          <a:noFill/>
          <a:extLst>
            <a:ext uri="{909E8E84-426E-40dd-AFC4-6F175D3DCCD1}">
              <a14:hiddenFill xmlns:a14="http://schemas.microsoft.com/office/drawing/2010/main">
                <a:solidFill>
                  <a:srgbClr val="FFFFFF"/>
                </a:solidFill>
              </a14:hiddenFill>
            </a:ext>
          </a:extLst>
        </p:spPr>
      </p:pic>
      <p:pic>
        <p:nvPicPr>
          <p:cNvPr id="118804" name="Picture 20" descr="https://sphotos-b.xx.fbcdn.net/hphotos-snc6/199337_1380203098237_634488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480" y="5376847"/>
            <a:ext cx="1089915" cy="1453220"/>
          </a:xfrm>
          <a:prstGeom prst="rect">
            <a:avLst/>
          </a:prstGeom>
          <a:noFill/>
          <a:extLst>
            <a:ext uri="{909E8E84-426E-40dd-AFC4-6F175D3DCCD1}">
              <a14:hiddenFill xmlns:a14="http://schemas.microsoft.com/office/drawing/2010/main">
                <a:solidFill>
                  <a:srgbClr val="FFFFFF"/>
                </a:solidFill>
              </a14:hiddenFill>
            </a:ext>
          </a:extLst>
        </p:spPr>
      </p:pic>
      <p:pic>
        <p:nvPicPr>
          <p:cNvPr id="118806" name="Picture 22" descr="Thom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1092" y="0"/>
            <a:ext cx="1285388" cy="1009030"/>
          </a:xfrm>
          <a:prstGeom prst="rect">
            <a:avLst/>
          </a:prstGeom>
          <a:noFill/>
          <a:extLst>
            <a:ext uri="{909E8E84-426E-40dd-AFC4-6F175D3DCCD1}">
              <a14:hiddenFill xmlns:a14="http://schemas.microsoft.com/office/drawing/2010/main">
                <a:solidFill>
                  <a:srgbClr val="FFFFFF"/>
                </a:solidFill>
              </a14:hiddenFill>
            </a:ext>
          </a:extLst>
        </p:spPr>
      </p:pic>
      <p:pic>
        <p:nvPicPr>
          <p:cNvPr id="118808" name="Picture 24" descr="http://comp.uark.edu/~jhesteki/Coli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0815" y="-39727"/>
            <a:ext cx="1181100" cy="1358265"/>
          </a:xfrm>
          <a:prstGeom prst="rect">
            <a:avLst/>
          </a:prstGeom>
          <a:noFill/>
          <a:extLst>
            <a:ext uri="{909E8E84-426E-40dd-AFC4-6F175D3DCCD1}">
              <a14:hiddenFill xmlns:a14="http://schemas.microsoft.com/office/drawing/2010/main">
                <a:solidFill>
                  <a:srgbClr val="FFFFFF"/>
                </a:solidFill>
              </a14:hiddenFill>
            </a:ext>
          </a:extLst>
        </p:spPr>
      </p:pic>
      <p:pic>
        <p:nvPicPr>
          <p:cNvPr id="118810" name="Picture 26" descr="http://comp.uark.edu/~jhesteki/Michell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8798" y="1120396"/>
            <a:ext cx="1165909" cy="1369944"/>
          </a:xfrm>
          <a:prstGeom prst="rect">
            <a:avLst/>
          </a:prstGeom>
          <a:noFill/>
          <a:extLst>
            <a:ext uri="{909E8E84-426E-40dd-AFC4-6F175D3DCCD1}">
              <a14:hiddenFill xmlns:a14="http://schemas.microsoft.com/office/drawing/2010/main">
                <a:solidFill>
                  <a:srgbClr val="FFFFFF"/>
                </a:solidFill>
              </a14:hiddenFill>
            </a:ext>
          </a:extLst>
        </p:spPr>
      </p:pic>
      <p:pic>
        <p:nvPicPr>
          <p:cNvPr id="118812" name="Picture 28" descr="http://comp.uark.edu/~jhesteki/alici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7" y="2743200"/>
            <a:ext cx="1350588" cy="893467"/>
          </a:xfrm>
          <a:prstGeom prst="rect">
            <a:avLst/>
          </a:prstGeom>
          <a:noFill/>
          <a:extLst>
            <a:ext uri="{909E8E84-426E-40dd-AFC4-6F175D3DCCD1}">
              <a14:hiddenFill xmlns:a14="http://schemas.microsoft.com/office/drawing/2010/main">
                <a:solidFill>
                  <a:srgbClr val="FFFFFF"/>
                </a:solidFill>
              </a14:hiddenFill>
            </a:ext>
          </a:extLst>
        </p:spPr>
      </p:pic>
      <p:pic>
        <p:nvPicPr>
          <p:cNvPr id="118814" name="Picture 30" descr="http://comp.uark.edu/~jhesteki/Heat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1325" y="0"/>
            <a:ext cx="784364" cy="1087652"/>
          </a:xfrm>
          <a:prstGeom prst="rect">
            <a:avLst/>
          </a:prstGeom>
          <a:noFill/>
          <a:extLst>
            <a:ext uri="{909E8E84-426E-40dd-AFC4-6F175D3DCCD1}">
              <a14:hiddenFill xmlns:a14="http://schemas.microsoft.com/office/drawing/2010/main">
                <a:solidFill>
                  <a:srgbClr val="FFFFFF"/>
                </a:solidFill>
              </a14:hiddenFill>
            </a:ext>
          </a:extLst>
        </p:spPr>
      </p:pic>
      <p:pic>
        <p:nvPicPr>
          <p:cNvPr id="118816" name="Picture 32" descr="http://comp.uark.edu/~jhesteki/Jeremia.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70" y="3611997"/>
            <a:ext cx="12382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18818" name="Picture 34" descr="http://comp.uark.edu/~jhesteki/Natali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2008" y="3780401"/>
            <a:ext cx="1119845" cy="1912546"/>
          </a:xfrm>
          <a:prstGeom prst="rect">
            <a:avLst/>
          </a:prstGeom>
          <a:noFill/>
          <a:extLst>
            <a:ext uri="{909E8E84-426E-40dd-AFC4-6F175D3DCCD1}">
              <a14:hiddenFill xmlns:a14="http://schemas.microsoft.com/office/drawing/2010/main">
                <a:solidFill>
                  <a:srgbClr val="FFFFFF"/>
                </a:solidFill>
              </a14:hiddenFill>
            </a:ext>
          </a:extLst>
        </p:spPr>
      </p:pic>
      <p:pic>
        <p:nvPicPr>
          <p:cNvPr id="118820" name="Picture 36" descr="http://comp.uark.edu/~jhesteki/Trey.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94708" y="2124331"/>
            <a:ext cx="1642408" cy="1456270"/>
          </a:xfrm>
          <a:prstGeom prst="rect">
            <a:avLst/>
          </a:prstGeom>
          <a:noFill/>
          <a:extLst>
            <a:ext uri="{909E8E84-426E-40dd-AFC4-6F175D3DCCD1}">
              <a14:hiddenFill xmlns:a14="http://schemas.microsoft.com/office/drawing/2010/main">
                <a:solidFill>
                  <a:srgbClr val="FFFFFF"/>
                </a:solidFill>
              </a14:hiddenFill>
            </a:ext>
          </a:extLst>
        </p:spPr>
      </p:pic>
      <p:pic>
        <p:nvPicPr>
          <p:cNvPr id="118822" name="Picture 38" descr="http://comp.uark.edu/~jhesteki/Betty.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4211" y="4178735"/>
            <a:ext cx="1490977" cy="1113264"/>
          </a:xfrm>
          <a:prstGeom prst="rect">
            <a:avLst/>
          </a:prstGeom>
          <a:noFill/>
          <a:extLst>
            <a:ext uri="{909E8E84-426E-40dd-AFC4-6F175D3DCCD1}">
              <a14:hiddenFill xmlns:a14="http://schemas.microsoft.com/office/drawing/2010/main">
                <a:solidFill>
                  <a:srgbClr val="FFFFFF"/>
                </a:solidFill>
              </a14:hiddenFill>
            </a:ext>
          </a:extLst>
        </p:spPr>
      </p:pic>
      <p:pic>
        <p:nvPicPr>
          <p:cNvPr id="118824" name="Picture 40" descr="http://comp.uark.edu/~jhesteki/Isil.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89096" y="3955702"/>
            <a:ext cx="1008837" cy="1721749"/>
          </a:xfrm>
          <a:prstGeom prst="rect">
            <a:avLst/>
          </a:prstGeom>
          <a:noFill/>
          <a:extLst>
            <a:ext uri="{909E8E84-426E-40dd-AFC4-6F175D3DCCD1}">
              <a14:hiddenFill xmlns:a14="http://schemas.microsoft.com/office/drawing/2010/main">
                <a:solidFill>
                  <a:srgbClr val="FFFFFF"/>
                </a:solidFill>
              </a14:hiddenFill>
            </a:ext>
          </a:extLst>
        </p:spPr>
      </p:pic>
      <p:pic>
        <p:nvPicPr>
          <p:cNvPr id="118826" name="Picture 42" descr="http://comp.uark.edu/~jhesteki/Michael.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5687" y="-22291"/>
            <a:ext cx="1024760" cy="1195553"/>
          </a:xfrm>
          <a:prstGeom prst="rect">
            <a:avLst/>
          </a:prstGeom>
          <a:noFill/>
          <a:extLst>
            <a:ext uri="{909E8E84-426E-40dd-AFC4-6F175D3DCCD1}">
              <a14:hiddenFill xmlns:a14="http://schemas.microsoft.com/office/drawing/2010/main">
                <a:solidFill>
                  <a:srgbClr val="FFFFFF"/>
                </a:solidFill>
              </a14:hiddenFill>
            </a:ext>
          </a:extLst>
        </p:spPr>
      </p:pic>
      <p:pic>
        <p:nvPicPr>
          <p:cNvPr id="118828" name="Picture 44" descr="http://comp.uark.edu/~jhesteki/Samantha.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27238" y="2632781"/>
            <a:ext cx="1019486" cy="1345038"/>
          </a:xfrm>
          <a:prstGeom prst="rect">
            <a:avLst/>
          </a:prstGeom>
          <a:noFill/>
          <a:extLst>
            <a:ext uri="{909E8E84-426E-40dd-AFC4-6F175D3DCCD1}">
              <a14:hiddenFill xmlns:a14="http://schemas.microsoft.com/office/drawing/2010/main">
                <a:solidFill>
                  <a:srgbClr val="FFFFFF"/>
                </a:solidFill>
              </a14:hiddenFill>
            </a:ext>
          </a:extLst>
        </p:spPr>
      </p:pic>
      <p:pic>
        <p:nvPicPr>
          <p:cNvPr id="118830" name="Picture 46" descr="https://fbcdn-photos-a.akamaihd.net/hphotos-ak-snc6/282597_10151095102325996_204216211_a.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841" y="1395886"/>
            <a:ext cx="1010639" cy="1515959"/>
          </a:xfrm>
          <a:prstGeom prst="rect">
            <a:avLst/>
          </a:prstGeom>
          <a:noFill/>
          <a:extLst>
            <a:ext uri="{909E8E84-426E-40dd-AFC4-6F175D3DCCD1}">
              <a14:hiddenFill xmlns:a14="http://schemas.microsoft.com/office/drawing/2010/main">
                <a:solidFill>
                  <a:srgbClr val="FFFFFF"/>
                </a:solidFill>
              </a14:hiddenFill>
            </a:ext>
          </a:extLst>
        </p:spPr>
      </p:pic>
      <p:pic>
        <p:nvPicPr>
          <p:cNvPr id="118832" name="Picture 48" descr="https://sphotos-a.xx.fbcdn.net/hphotos-snc6/224500_154207794658935_6463272_n.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94708" y="1087652"/>
            <a:ext cx="1428061" cy="1071046"/>
          </a:xfrm>
          <a:prstGeom prst="rect">
            <a:avLst/>
          </a:prstGeom>
          <a:noFill/>
          <a:extLst>
            <a:ext uri="{909E8E84-426E-40dd-AFC4-6F175D3DCCD1}">
              <a14:hiddenFill xmlns:a14="http://schemas.microsoft.com/office/drawing/2010/main">
                <a:solidFill>
                  <a:srgbClr val="FFFFFF"/>
                </a:solidFill>
              </a14:hiddenFill>
            </a:ext>
          </a:extLst>
        </p:spPr>
      </p:pic>
      <p:pic>
        <p:nvPicPr>
          <p:cNvPr id="118838" name="Picture 54" descr="https://fbcdn-photos-a.akamaihd.net/hphotos-ak-ash4/197762_3361911448963_1245357367_a.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90664" y="2251539"/>
            <a:ext cx="1552019" cy="1552019"/>
          </a:xfrm>
          <a:prstGeom prst="rect">
            <a:avLst/>
          </a:prstGeom>
          <a:noFill/>
          <a:extLst>
            <a:ext uri="{909E8E84-426E-40dd-AFC4-6F175D3DCCD1}">
              <a14:hiddenFill xmlns:a14="http://schemas.microsoft.com/office/drawing/2010/main">
                <a:solidFill>
                  <a:srgbClr val="FFFFFF"/>
                </a:solidFill>
              </a14:hiddenFill>
            </a:ext>
          </a:extLst>
        </p:spPr>
      </p:pic>
      <p:pic>
        <p:nvPicPr>
          <p:cNvPr id="118840" name="Picture 56" descr="https://sphotos-b.xx.fbcdn.net/hphotos-snc7/3034_64616752956_7994816_n.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253086" y="2623741"/>
            <a:ext cx="890914" cy="1285461"/>
          </a:xfrm>
          <a:prstGeom prst="rect">
            <a:avLst/>
          </a:prstGeom>
          <a:noFill/>
          <a:extLst>
            <a:ext uri="{909E8E84-426E-40dd-AFC4-6F175D3DCCD1}">
              <a14:hiddenFill xmlns:a14="http://schemas.microsoft.com/office/drawing/2010/main">
                <a:solidFill>
                  <a:srgbClr val="FFFFFF"/>
                </a:solidFill>
              </a14:hiddenFill>
            </a:ext>
          </a:extLst>
        </p:spPr>
      </p:pic>
      <p:pic>
        <p:nvPicPr>
          <p:cNvPr id="118842" name="Picture 58" descr="https://sphotos-b.xx.fbcdn.net/hphotos-prn1/16338_1155186432961_8109182_n.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22769" y="863744"/>
            <a:ext cx="1152526" cy="864395"/>
          </a:xfrm>
          <a:prstGeom prst="rect">
            <a:avLst/>
          </a:prstGeom>
          <a:noFill/>
          <a:extLst>
            <a:ext uri="{909E8E84-426E-40dd-AFC4-6F175D3DCCD1}">
              <a14:hiddenFill xmlns:a14="http://schemas.microsoft.com/office/drawing/2010/main">
                <a:solidFill>
                  <a:srgbClr val="FFFFFF"/>
                </a:solidFill>
              </a14:hiddenFill>
            </a:ext>
          </a:extLst>
        </p:spPr>
      </p:pic>
      <p:pic>
        <p:nvPicPr>
          <p:cNvPr id="118846" name="Picture 62" descr="https://sphotos-b.xx.fbcdn.net/hphotos-ash4/298844_1883556889406_2842487_n.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41480" y="1173262"/>
            <a:ext cx="1114967" cy="1559212"/>
          </a:xfrm>
          <a:prstGeom prst="rect">
            <a:avLst/>
          </a:prstGeom>
          <a:noFill/>
          <a:extLst>
            <a:ext uri="{909E8E84-426E-40dd-AFC4-6F175D3DCCD1}">
              <a14:hiddenFill xmlns:a14="http://schemas.microsoft.com/office/drawing/2010/main">
                <a:solidFill>
                  <a:srgbClr val="FFFFFF"/>
                </a:solidFill>
              </a14:hiddenFill>
            </a:ext>
          </a:extLst>
        </p:spPr>
      </p:pic>
      <p:pic>
        <p:nvPicPr>
          <p:cNvPr id="118848" name="Picture 64" descr="https://sphotos-a.xx.fbcdn.net/hphotos-snc7/s720x720/402552_173997679373191_480802044_n.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412233" y="4203179"/>
            <a:ext cx="924409" cy="1270179"/>
          </a:xfrm>
          <a:prstGeom prst="rect">
            <a:avLst/>
          </a:prstGeom>
          <a:noFill/>
          <a:extLst>
            <a:ext uri="{909E8E84-426E-40dd-AFC4-6F175D3DCCD1}">
              <a14:hiddenFill xmlns:a14="http://schemas.microsoft.com/office/drawing/2010/main">
                <a:solidFill>
                  <a:srgbClr val="FFFFFF"/>
                </a:solidFill>
              </a14:hiddenFill>
            </a:ext>
          </a:extLst>
        </p:spPr>
      </p:pic>
      <p:pic>
        <p:nvPicPr>
          <p:cNvPr id="118850" name="Picture 66" descr="https://sphotos-a.xx.fbcdn.net/hphotos-ash4/181_8236536406_901_n.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071982" y="1009030"/>
            <a:ext cx="1072018" cy="1614711"/>
          </a:xfrm>
          <a:prstGeom prst="rect">
            <a:avLst/>
          </a:prstGeom>
          <a:noFill/>
          <a:extLst>
            <a:ext uri="{909E8E84-426E-40dd-AFC4-6F175D3DCCD1}">
              <a14:hiddenFill xmlns:a14="http://schemas.microsoft.com/office/drawing/2010/main">
                <a:solidFill>
                  <a:srgbClr val="FFFFFF"/>
                </a:solidFill>
              </a14:hiddenFill>
            </a:ext>
          </a:extLst>
        </p:spPr>
      </p:pic>
      <p:pic>
        <p:nvPicPr>
          <p:cNvPr id="118852" name="Picture 68" descr="https://sphotos-a.xx.fbcdn.net/hphotos-ash3/529616_475362549160542_339420687_n.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089097" y="-29807"/>
            <a:ext cx="1260026" cy="1260026"/>
          </a:xfrm>
          <a:prstGeom prst="rect">
            <a:avLst/>
          </a:prstGeom>
          <a:noFill/>
          <a:extLst>
            <a:ext uri="{909E8E84-426E-40dd-AFC4-6F175D3DCCD1}">
              <a14:hiddenFill xmlns:a14="http://schemas.microsoft.com/office/drawing/2010/main">
                <a:solidFill>
                  <a:srgbClr val="FFFFFF"/>
                </a:solidFill>
              </a14:hiddenFill>
            </a:ext>
          </a:extLst>
        </p:spPr>
      </p:pic>
      <p:pic>
        <p:nvPicPr>
          <p:cNvPr id="118858" name="Picture 74" descr="https://sphotos-b.xx.fbcdn.net/hphotos-ash4/316624_2179799696908_1939402364_n.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flipH="1">
            <a:off x="2156447" y="1120396"/>
            <a:ext cx="941486" cy="1609794"/>
          </a:xfrm>
          <a:prstGeom prst="rect">
            <a:avLst/>
          </a:prstGeom>
          <a:noFill/>
          <a:extLst>
            <a:ext uri="{909E8E84-426E-40dd-AFC4-6F175D3DCCD1}">
              <a14:hiddenFill xmlns:a14="http://schemas.microsoft.com/office/drawing/2010/main">
                <a:solidFill>
                  <a:srgbClr val="FFFFFF"/>
                </a:solidFill>
              </a14:hiddenFill>
            </a:ext>
          </a:extLst>
        </p:spPr>
      </p:pic>
      <p:pic>
        <p:nvPicPr>
          <p:cNvPr id="118862" name="Picture 78" descr="https://sphotos-a.xx.fbcdn.net/hphotos-ash4/148_1008692939971_2372_n.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 y="5410200"/>
            <a:ext cx="1055687" cy="1407581"/>
          </a:xfrm>
          <a:prstGeom prst="rect">
            <a:avLst/>
          </a:prstGeom>
          <a:noFill/>
          <a:extLst>
            <a:ext uri="{909E8E84-426E-40dd-AFC4-6F175D3DCCD1}">
              <a14:hiddenFill xmlns:a14="http://schemas.microsoft.com/office/drawing/2010/main">
                <a:solidFill>
                  <a:srgbClr val="FFFFFF"/>
                </a:solidFill>
              </a14:hiddenFill>
            </a:ext>
          </a:extLst>
        </p:spPr>
      </p:pic>
      <p:pic>
        <p:nvPicPr>
          <p:cNvPr id="118864" name="Picture 80" descr="https://sphotos-a.xx.fbcdn.net/hphotos-ash3/s720x720/182329_10100307085794607_1209571737_n.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8585" y="3786100"/>
            <a:ext cx="1211862" cy="1615816"/>
          </a:xfrm>
          <a:prstGeom prst="rect">
            <a:avLst/>
          </a:prstGeom>
          <a:noFill/>
          <a:extLst>
            <a:ext uri="{909E8E84-426E-40dd-AFC4-6F175D3DCCD1}">
              <a14:hiddenFill xmlns:a14="http://schemas.microsoft.com/office/drawing/2010/main">
                <a:solidFill>
                  <a:srgbClr val="FFFFFF"/>
                </a:solidFill>
              </a14:hiddenFill>
            </a:ext>
          </a:extLst>
        </p:spPr>
      </p:pic>
      <p:pic>
        <p:nvPicPr>
          <p:cNvPr id="118866" name="Picture 82" descr="https://sphotos-b.xx.fbcdn.net/hphotos-ash3/s720x720/578056_418880921465407_1661221171_n.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976545" y="2220595"/>
            <a:ext cx="1055308" cy="1582963"/>
          </a:xfrm>
          <a:prstGeom prst="rect">
            <a:avLst/>
          </a:prstGeom>
          <a:noFill/>
          <a:extLst>
            <a:ext uri="{909E8E84-426E-40dd-AFC4-6F175D3DCCD1}">
              <a14:hiddenFill xmlns:a14="http://schemas.microsoft.com/office/drawing/2010/main">
                <a:solidFill>
                  <a:srgbClr val="FFFFFF"/>
                </a:solidFill>
              </a14:hiddenFill>
            </a:ext>
          </a:extLst>
        </p:spPr>
      </p:pic>
      <p:pic>
        <p:nvPicPr>
          <p:cNvPr id="118868" name="Picture 84" descr="https://sphotos-b.xx.fbcdn.net/hphotos-snc6/229742_2105209862954_7031818_n.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261904" y="3889106"/>
            <a:ext cx="893785" cy="1630013"/>
          </a:xfrm>
          <a:prstGeom prst="rect">
            <a:avLst/>
          </a:prstGeom>
          <a:noFill/>
          <a:extLst>
            <a:ext uri="{909E8E84-426E-40dd-AFC4-6F175D3DCCD1}">
              <a14:hiddenFill xmlns:a14="http://schemas.microsoft.com/office/drawing/2010/main">
                <a:solidFill>
                  <a:srgbClr val="FFFFFF"/>
                </a:solidFill>
              </a14:hiddenFill>
            </a:ext>
          </a:extLst>
        </p:spPr>
      </p:pic>
      <p:pic>
        <p:nvPicPr>
          <p:cNvPr id="118870" name="Picture 86" descr="https://sphotos-b.xx.fbcdn.net/hphotos-ash3/168588_10150104931345929_2158153_n.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497477" y="4278641"/>
            <a:ext cx="1506733" cy="1004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photos-b.xx.fbcdn.net/hphotos-snc6/264593_2125156321485_1108840_n.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023581" y="5621306"/>
            <a:ext cx="829616" cy="1236694"/>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https://sphotos-b.xx.fbcdn.net/hphotos-ash4/390216_4095518342409_1552309402_n.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310262" y="3354020"/>
            <a:ext cx="824715" cy="824715"/>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https://sphotos-b.xx.fbcdn.net/hphotos-snc7/485815_3832098093410_982931756_n.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flipH="1">
            <a:off x="868585" y="2944963"/>
            <a:ext cx="624623" cy="874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amie\Desktop\kelley.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358338" y="5063060"/>
            <a:ext cx="1005665" cy="1787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Jamie\Desktop\amy.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454" y="6096000"/>
            <a:ext cx="1040776" cy="7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75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56" name="Picture 72" descr="https://sphotos-b.xx.fbcdn.net/hphotos-prn1/34319_409494717932_9253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770" y="1569924"/>
            <a:ext cx="1339134" cy="1563821"/>
          </a:xfrm>
          <a:prstGeom prst="rect">
            <a:avLst/>
          </a:prstGeom>
          <a:noFill/>
          <a:extLst>
            <a:ext uri="{909E8E84-426E-40dd-AFC4-6F175D3DCCD1}">
              <a14:hiddenFill xmlns:a14="http://schemas.microsoft.com/office/drawing/2010/main">
                <a:solidFill>
                  <a:srgbClr val="FFFFFF"/>
                </a:solidFill>
              </a14:hiddenFill>
            </a:ext>
          </a:extLst>
        </p:spPr>
      </p:pic>
      <p:pic>
        <p:nvPicPr>
          <p:cNvPr id="118854" name="Picture 70" descr="https://sphotos-b.xx.fbcdn.net/hphotos-ash3/561967_10152052269015179_121594674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5100" y="-39727"/>
            <a:ext cx="1475992" cy="1475992"/>
          </a:xfrm>
          <a:prstGeom prst="rect">
            <a:avLst/>
          </a:prstGeom>
          <a:noFill/>
          <a:extLst>
            <a:ext uri="{909E8E84-426E-40dd-AFC4-6F175D3DCCD1}">
              <a14:hiddenFill xmlns:a14="http://schemas.microsoft.com/office/drawing/2010/main">
                <a:solidFill>
                  <a:srgbClr val="FFFFFF"/>
                </a:solidFill>
              </a14:hiddenFill>
            </a:ext>
          </a:extLst>
        </p:spPr>
      </p:pic>
      <p:pic>
        <p:nvPicPr>
          <p:cNvPr id="118788" name="Picture 4" descr="Al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092" y="5496395"/>
            <a:ext cx="1815473" cy="1361605"/>
          </a:xfrm>
          <a:prstGeom prst="rect">
            <a:avLst/>
          </a:prstGeom>
          <a:noFill/>
          <a:extLst>
            <a:ext uri="{909E8E84-426E-40dd-AFC4-6F175D3DCCD1}">
              <a14:hiddenFill xmlns:a14="http://schemas.microsoft.com/office/drawing/2010/main">
                <a:solidFill>
                  <a:srgbClr val="FFFFFF"/>
                </a:solidFill>
              </a14:hiddenFill>
            </a:ext>
          </a:extLst>
        </p:spPr>
      </p:pic>
      <p:pic>
        <p:nvPicPr>
          <p:cNvPr id="118796" name="Picture 12" descr="Cand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952" y="25399"/>
            <a:ext cx="1446148" cy="1113535"/>
          </a:xfrm>
          <a:prstGeom prst="rect">
            <a:avLst/>
          </a:prstGeom>
          <a:noFill/>
          <a:extLst>
            <a:ext uri="{909E8E84-426E-40dd-AFC4-6F175D3DCCD1}">
              <a14:hiddenFill xmlns:a14="http://schemas.microsoft.com/office/drawing/2010/main">
                <a:solidFill>
                  <a:srgbClr val="FFFFFF"/>
                </a:solidFill>
              </a14:hiddenFill>
            </a:ext>
          </a:extLst>
        </p:spPr>
      </p:pic>
      <p:pic>
        <p:nvPicPr>
          <p:cNvPr id="118798" name="Picture 14" descr="Danie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499" y="3780401"/>
            <a:ext cx="1046098" cy="1536043"/>
          </a:xfrm>
          <a:prstGeom prst="rect">
            <a:avLst/>
          </a:prstGeom>
          <a:noFill/>
          <a:extLst>
            <a:ext uri="{909E8E84-426E-40dd-AFC4-6F175D3DCCD1}">
              <a14:hiddenFill xmlns:a14="http://schemas.microsoft.com/office/drawing/2010/main">
                <a:solidFill>
                  <a:srgbClr val="FFFFFF"/>
                </a:solidFill>
              </a14:hiddenFill>
            </a:ext>
          </a:extLst>
        </p:spPr>
      </p:pic>
      <p:pic>
        <p:nvPicPr>
          <p:cNvPr id="118804" name="Picture 20" descr="https://sphotos-b.xx.fbcdn.net/hphotos-snc6/199337_1380203098237_634488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1480" y="5376847"/>
            <a:ext cx="1089915" cy="1453220"/>
          </a:xfrm>
          <a:prstGeom prst="rect">
            <a:avLst/>
          </a:prstGeom>
          <a:noFill/>
          <a:extLst>
            <a:ext uri="{909E8E84-426E-40dd-AFC4-6F175D3DCCD1}">
              <a14:hiddenFill xmlns:a14="http://schemas.microsoft.com/office/drawing/2010/main">
                <a:solidFill>
                  <a:srgbClr val="FFFFFF"/>
                </a:solidFill>
              </a14:hiddenFill>
            </a:ext>
          </a:extLst>
        </p:spPr>
      </p:pic>
      <p:pic>
        <p:nvPicPr>
          <p:cNvPr id="118806" name="Picture 22" descr="Thom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092" y="0"/>
            <a:ext cx="1285388" cy="1009030"/>
          </a:xfrm>
          <a:prstGeom prst="rect">
            <a:avLst/>
          </a:prstGeom>
          <a:noFill/>
          <a:extLst>
            <a:ext uri="{909E8E84-426E-40dd-AFC4-6F175D3DCCD1}">
              <a14:hiddenFill xmlns:a14="http://schemas.microsoft.com/office/drawing/2010/main">
                <a:solidFill>
                  <a:srgbClr val="FFFFFF"/>
                </a:solidFill>
              </a14:hiddenFill>
            </a:ext>
          </a:extLst>
        </p:spPr>
      </p:pic>
      <p:pic>
        <p:nvPicPr>
          <p:cNvPr id="118808" name="Picture 24" descr="http://comp.uark.edu/~jhesteki/Col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0815" y="-39727"/>
            <a:ext cx="1181100" cy="1358265"/>
          </a:xfrm>
          <a:prstGeom prst="rect">
            <a:avLst/>
          </a:prstGeom>
          <a:noFill/>
          <a:extLst>
            <a:ext uri="{909E8E84-426E-40dd-AFC4-6F175D3DCCD1}">
              <a14:hiddenFill xmlns:a14="http://schemas.microsoft.com/office/drawing/2010/main">
                <a:solidFill>
                  <a:srgbClr val="FFFFFF"/>
                </a:solidFill>
              </a14:hiddenFill>
            </a:ext>
          </a:extLst>
        </p:spPr>
      </p:pic>
      <p:pic>
        <p:nvPicPr>
          <p:cNvPr id="118810" name="Picture 26" descr="http://comp.uark.edu/~jhesteki/Michell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8798" y="1120396"/>
            <a:ext cx="1165909" cy="1369944"/>
          </a:xfrm>
          <a:prstGeom prst="rect">
            <a:avLst/>
          </a:prstGeom>
          <a:noFill/>
          <a:extLst>
            <a:ext uri="{909E8E84-426E-40dd-AFC4-6F175D3DCCD1}">
              <a14:hiddenFill xmlns:a14="http://schemas.microsoft.com/office/drawing/2010/main">
                <a:solidFill>
                  <a:srgbClr val="FFFFFF"/>
                </a:solidFill>
              </a14:hiddenFill>
            </a:ext>
          </a:extLst>
        </p:spPr>
      </p:pic>
      <p:pic>
        <p:nvPicPr>
          <p:cNvPr id="118812" name="Picture 28" descr="http://comp.uark.edu/~jhesteki/alici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7" y="2743200"/>
            <a:ext cx="1350588" cy="893467"/>
          </a:xfrm>
          <a:prstGeom prst="rect">
            <a:avLst/>
          </a:prstGeom>
          <a:noFill/>
          <a:extLst>
            <a:ext uri="{909E8E84-426E-40dd-AFC4-6F175D3DCCD1}">
              <a14:hiddenFill xmlns:a14="http://schemas.microsoft.com/office/drawing/2010/main">
                <a:solidFill>
                  <a:srgbClr val="FFFFFF"/>
                </a:solidFill>
              </a14:hiddenFill>
            </a:ext>
          </a:extLst>
        </p:spPr>
      </p:pic>
      <p:pic>
        <p:nvPicPr>
          <p:cNvPr id="118814" name="Picture 30" descr="http://comp.uark.edu/~jhesteki/Heath.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71325" y="0"/>
            <a:ext cx="784364" cy="1087652"/>
          </a:xfrm>
          <a:prstGeom prst="rect">
            <a:avLst/>
          </a:prstGeom>
          <a:noFill/>
          <a:extLst>
            <a:ext uri="{909E8E84-426E-40dd-AFC4-6F175D3DCCD1}">
              <a14:hiddenFill xmlns:a14="http://schemas.microsoft.com/office/drawing/2010/main">
                <a:solidFill>
                  <a:srgbClr val="FFFFFF"/>
                </a:solidFill>
              </a14:hiddenFill>
            </a:ext>
          </a:extLst>
        </p:spPr>
      </p:pic>
      <p:pic>
        <p:nvPicPr>
          <p:cNvPr id="118816" name="Picture 32" descr="http://comp.uark.edu/~jhesteki/Jeremi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70" y="3611997"/>
            <a:ext cx="12382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18818" name="Picture 34" descr="http://comp.uark.edu/~jhesteki/Natali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2008" y="3780401"/>
            <a:ext cx="1119845" cy="1912546"/>
          </a:xfrm>
          <a:prstGeom prst="rect">
            <a:avLst/>
          </a:prstGeom>
          <a:noFill/>
          <a:extLst>
            <a:ext uri="{909E8E84-426E-40dd-AFC4-6F175D3DCCD1}">
              <a14:hiddenFill xmlns:a14="http://schemas.microsoft.com/office/drawing/2010/main">
                <a:solidFill>
                  <a:srgbClr val="FFFFFF"/>
                </a:solidFill>
              </a14:hiddenFill>
            </a:ext>
          </a:extLst>
        </p:spPr>
      </p:pic>
      <p:pic>
        <p:nvPicPr>
          <p:cNvPr id="118820" name="Picture 36" descr="http://comp.uark.edu/~jhesteki/Trey.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4708" y="2124331"/>
            <a:ext cx="1642408" cy="1456270"/>
          </a:xfrm>
          <a:prstGeom prst="rect">
            <a:avLst/>
          </a:prstGeom>
          <a:noFill/>
          <a:extLst>
            <a:ext uri="{909E8E84-426E-40dd-AFC4-6F175D3DCCD1}">
              <a14:hiddenFill xmlns:a14="http://schemas.microsoft.com/office/drawing/2010/main">
                <a:solidFill>
                  <a:srgbClr val="FFFFFF"/>
                </a:solidFill>
              </a14:hiddenFill>
            </a:ext>
          </a:extLst>
        </p:spPr>
      </p:pic>
      <p:pic>
        <p:nvPicPr>
          <p:cNvPr id="118828" name="Picture 44" descr="http://comp.uark.edu/~jhesteki/Samantha.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7238" y="2632781"/>
            <a:ext cx="1019486" cy="1345038"/>
          </a:xfrm>
          <a:prstGeom prst="rect">
            <a:avLst/>
          </a:prstGeom>
          <a:noFill/>
          <a:extLst>
            <a:ext uri="{909E8E84-426E-40dd-AFC4-6F175D3DCCD1}">
              <a14:hiddenFill xmlns:a14="http://schemas.microsoft.com/office/drawing/2010/main">
                <a:solidFill>
                  <a:srgbClr val="FFFFFF"/>
                </a:solidFill>
              </a14:hiddenFill>
            </a:ext>
          </a:extLst>
        </p:spPr>
      </p:pic>
      <p:pic>
        <p:nvPicPr>
          <p:cNvPr id="118830" name="Picture 46" descr="https://fbcdn-photos-a.akamaihd.net/hphotos-ak-snc6/282597_10151095102325996_204216211_a.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841" y="1395886"/>
            <a:ext cx="1010639" cy="1515959"/>
          </a:xfrm>
          <a:prstGeom prst="rect">
            <a:avLst/>
          </a:prstGeom>
          <a:noFill/>
          <a:extLst>
            <a:ext uri="{909E8E84-426E-40dd-AFC4-6F175D3DCCD1}">
              <a14:hiddenFill xmlns:a14="http://schemas.microsoft.com/office/drawing/2010/main">
                <a:solidFill>
                  <a:srgbClr val="FFFFFF"/>
                </a:solidFill>
              </a14:hiddenFill>
            </a:ext>
          </a:extLst>
        </p:spPr>
      </p:pic>
      <p:pic>
        <p:nvPicPr>
          <p:cNvPr id="118838" name="Picture 54" descr="https://fbcdn-photos-a.akamaihd.net/hphotos-ak-ash4/197762_3361911448963_1245357367_a.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0664" y="2251539"/>
            <a:ext cx="1552019" cy="1552019"/>
          </a:xfrm>
          <a:prstGeom prst="rect">
            <a:avLst/>
          </a:prstGeom>
          <a:noFill/>
          <a:extLst>
            <a:ext uri="{909E8E84-426E-40dd-AFC4-6F175D3DCCD1}">
              <a14:hiddenFill xmlns:a14="http://schemas.microsoft.com/office/drawing/2010/main">
                <a:solidFill>
                  <a:srgbClr val="FFFFFF"/>
                </a:solidFill>
              </a14:hiddenFill>
            </a:ext>
          </a:extLst>
        </p:spPr>
      </p:pic>
      <p:pic>
        <p:nvPicPr>
          <p:cNvPr id="118846" name="Picture 62" descr="https://sphotos-b.xx.fbcdn.net/hphotos-ash4/298844_1883556889406_2842487_n.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41480" y="1173262"/>
            <a:ext cx="1114967" cy="1559212"/>
          </a:xfrm>
          <a:prstGeom prst="rect">
            <a:avLst/>
          </a:prstGeom>
          <a:noFill/>
          <a:extLst>
            <a:ext uri="{909E8E84-426E-40dd-AFC4-6F175D3DCCD1}">
              <a14:hiddenFill xmlns:a14="http://schemas.microsoft.com/office/drawing/2010/main">
                <a:solidFill>
                  <a:srgbClr val="FFFFFF"/>
                </a:solidFill>
              </a14:hiddenFill>
            </a:ext>
          </a:extLst>
        </p:spPr>
      </p:pic>
      <p:pic>
        <p:nvPicPr>
          <p:cNvPr id="118848" name="Picture 64" descr="https://sphotos-a.xx.fbcdn.net/hphotos-snc7/s720x720/402552_173997679373191_480802044_n.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12233" y="4203179"/>
            <a:ext cx="924409" cy="1270179"/>
          </a:xfrm>
          <a:prstGeom prst="rect">
            <a:avLst/>
          </a:prstGeom>
          <a:noFill/>
          <a:extLst>
            <a:ext uri="{909E8E84-426E-40dd-AFC4-6F175D3DCCD1}">
              <a14:hiddenFill xmlns:a14="http://schemas.microsoft.com/office/drawing/2010/main">
                <a:solidFill>
                  <a:srgbClr val="FFFFFF"/>
                </a:solidFill>
              </a14:hiddenFill>
            </a:ext>
          </a:extLst>
        </p:spPr>
      </p:pic>
      <p:pic>
        <p:nvPicPr>
          <p:cNvPr id="118858" name="Picture 74" descr="https://sphotos-b.xx.fbcdn.net/hphotos-ash4/316624_2179799696908_1939402364_n.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2156447" y="1120396"/>
            <a:ext cx="941486" cy="1609794"/>
          </a:xfrm>
          <a:prstGeom prst="rect">
            <a:avLst/>
          </a:prstGeom>
          <a:noFill/>
          <a:extLst>
            <a:ext uri="{909E8E84-426E-40dd-AFC4-6F175D3DCCD1}">
              <a14:hiddenFill xmlns:a14="http://schemas.microsoft.com/office/drawing/2010/main">
                <a:solidFill>
                  <a:srgbClr val="FFFFFF"/>
                </a:solidFill>
              </a14:hiddenFill>
            </a:ext>
          </a:extLst>
        </p:spPr>
      </p:pic>
      <p:pic>
        <p:nvPicPr>
          <p:cNvPr id="118864" name="Picture 80" descr="https://sphotos-a.xx.fbcdn.net/hphotos-ash3/s720x720/182329_10100307085794607_1209571737_n.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68585" y="3786100"/>
            <a:ext cx="1211862" cy="1615816"/>
          </a:xfrm>
          <a:prstGeom prst="rect">
            <a:avLst/>
          </a:prstGeom>
          <a:noFill/>
          <a:extLst>
            <a:ext uri="{909E8E84-426E-40dd-AFC4-6F175D3DCCD1}">
              <a14:hiddenFill xmlns:a14="http://schemas.microsoft.com/office/drawing/2010/main">
                <a:solidFill>
                  <a:srgbClr val="FFFFFF"/>
                </a:solidFill>
              </a14:hiddenFill>
            </a:ext>
          </a:extLst>
        </p:spPr>
      </p:pic>
      <p:pic>
        <p:nvPicPr>
          <p:cNvPr id="118870" name="Picture 86" descr="https://sphotos-b.xx.fbcdn.net/hphotos-ash3/168588_10150104931345929_2158153_n.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97477" y="4278641"/>
            <a:ext cx="1506733" cy="1004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photos-b.xx.fbcdn.net/hphotos-snc6/264593_2125156321485_1108840_n.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23581" y="5621306"/>
            <a:ext cx="829616" cy="1236694"/>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https://sphotos-b.xx.fbcdn.net/hphotos-snc7/485815_3832098093410_982931756_n.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868585" y="2944963"/>
            <a:ext cx="624623" cy="87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431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00" name="Picture 16" descr="K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 y="4714081"/>
            <a:ext cx="1006494" cy="756202"/>
          </a:xfrm>
          <a:prstGeom prst="rect">
            <a:avLst/>
          </a:prstGeom>
          <a:noFill/>
          <a:extLst>
            <a:ext uri="{909E8E84-426E-40dd-AFC4-6F175D3DCCD1}">
              <a14:hiddenFill xmlns:a14="http://schemas.microsoft.com/office/drawing/2010/main">
                <a:solidFill>
                  <a:srgbClr val="FFFFFF"/>
                </a:solidFill>
              </a14:hiddenFill>
            </a:ext>
          </a:extLst>
        </p:spPr>
      </p:pic>
      <p:pic>
        <p:nvPicPr>
          <p:cNvPr id="118804" name="Picture 20" descr="https://sphotos-b.xx.fbcdn.net/hphotos-snc6/199337_1380203098237_63448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480" y="5376847"/>
            <a:ext cx="1089915" cy="1453220"/>
          </a:xfrm>
          <a:prstGeom prst="rect">
            <a:avLst/>
          </a:prstGeom>
          <a:noFill/>
          <a:extLst>
            <a:ext uri="{909E8E84-426E-40dd-AFC4-6F175D3DCCD1}">
              <a14:hiddenFill xmlns:a14="http://schemas.microsoft.com/office/drawing/2010/main">
                <a:solidFill>
                  <a:srgbClr val="FFFFFF"/>
                </a:solidFill>
              </a14:hiddenFill>
            </a:ext>
          </a:extLst>
        </p:spPr>
      </p:pic>
      <p:pic>
        <p:nvPicPr>
          <p:cNvPr id="118810" name="Picture 26" descr="http://comp.uark.edu/~jhesteki/Miche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8798" y="1120396"/>
            <a:ext cx="1165909" cy="1369944"/>
          </a:xfrm>
          <a:prstGeom prst="rect">
            <a:avLst/>
          </a:prstGeom>
          <a:noFill/>
          <a:extLst>
            <a:ext uri="{909E8E84-426E-40dd-AFC4-6F175D3DCCD1}">
              <a14:hiddenFill xmlns:a14="http://schemas.microsoft.com/office/drawing/2010/main">
                <a:solidFill>
                  <a:srgbClr val="FFFFFF"/>
                </a:solidFill>
              </a14:hiddenFill>
            </a:ext>
          </a:extLst>
        </p:spPr>
      </p:pic>
      <p:pic>
        <p:nvPicPr>
          <p:cNvPr id="118814" name="Picture 30" descr="http://comp.uark.edu/~jhesteki/Hea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1325" y="0"/>
            <a:ext cx="784364" cy="1087652"/>
          </a:xfrm>
          <a:prstGeom prst="rect">
            <a:avLst/>
          </a:prstGeom>
          <a:noFill/>
          <a:extLst>
            <a:ext uri="{909E8E84-426E-40dd-AFC4-6F175D3DCCD1}">
              <a14:hiddenFill xmlns:a14="http://schemas.microsoft.com/office/drawing/2010/main">
                <a:solidFill>
                  <a:srgbClr val="FFFFFF"/>
                </a:solidFill>
              </a14:hiddenFill>
            </a:ext>
          </a:extLst>
        </p:spPr>
      </p:pic>
      <p:pic>
        <p:nvPicPr>
          <p:cNvPr id="118826" name="Picture 42" descr="http://comp.uark.edu/~jhesteki/Micha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687" y="-22291"/>
            <a:ext cx="1024760" cy="1195553"/>
          </a:xfrm>
          <a:prstGeom prst="rect">
            <a:avLst/>
          </a:prstGeom>
          <a:noFill/>
          <a:extLst>
            <a:ext uri="{909E8E84-426E-40dd-AFC4-6F175D3DCCD1}">
              <a14:hiddenFill xmlns:a14="http://schemas.microsoft.com/office/drawing/2010/main">
                <a:solidFill>
                  <a:srgbClr val="FFFFFF"/>
                </a:solidFill>
              </a14:hiddenFill>
            </a:ext>
          </a:extLst>
        </p:spPr>
      </p:pic>
      <p:pic>
        <p:nvPicPr>
          <p:cNvPr id="118832" name="Picture 48" descr="https://sphotos-a.xx.fbcdn.net/hphotos-snc6/224500_154207794658935_6463272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4708" y="1087652"/>
            <a:ext cx="1428061" cy="1071046"/>
          </a:xfrm>
          <a:prstGeom prst="rect">
            <a:avLst/>
          </a:prstGeom>
          <a:noFill/>
          <a:extLst>
            <a:ext uri="{909E8E84-426E-40dd-AFC4-6F175D3DCCD1}">
              <a14:hiddenFill xmlns:a14="http://schemas.microsoft.com/office/drawing/2010/main">
                <a:solidFill>
                  <a:srgbClr val="FFFFFF"/>
                </a:solidFill>
              </a14:hiddenFill>
            </a:ext>
          </a:extLst>
        </p:spPr>
      </p:pic>
      <p:pic>
        <p:nvPicPr>
          <p:cNvPr id="118840" name="Picture 56" descr="https://sphotos-b.xx.fbcdn.net/hphotos-snc7/3034_64616752956_7994816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53086" y="2623741"/>
            <a:ext cx="890914" cy="1285461"/>
          </a:xfrm>
          <a:prstGeom prst="rect">
            <a:avLst/>
          </a:prstGeom>
          <a:noFill/>
          <a:extLst>
            <a:ext uri="{909E8E84-426E-40dd-AFC4-6F175D3DCCD1}">
              <a14:hiddenFill xmlns:a14="http://schemas.microsoft.com/office/drawing/2010/main">
                <a:solidFill>
                  <a:srgbClr val="FFFFFF"/>
                </a:solidFill>
              </a14:hiddenFill>
            </a:ext>
          </a:extLst>
        </p:spPr>
      </p:pic>
      <p:pic>
        <p:nvPicPr>
          <p:cNvPr id="118848" name="Picture 64" descr="https://sphotos-a.xx.fbcdn.net/hphotos-snc7/s720x720/402552_173997679373191_480802044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2233" y="4203179"/>
            <a:ext cx="924409" cy="1270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Jamie\Desktop\am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4" y="6096000"/>
            <a:ext cx="1040776" cy="7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941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t>Research</a:t>
            </a:r>
            <a:endParaRPr lang="en-US" sz="2800" b="1" dirty="0"/>
          </a:p>
        </p:txBody>
      </p:sp>
      <p:sp>
        <p:nvSpPr>
          <p:cNvPr id="106501" name="Text Box 5"/>
          <p:cNvSpPr txBox="1">
            <a:spLocks noChangeArrowheads="1"/>
          </p:cNvSpPr>
          <p:nvPr/>
        </p:nvSpPr>
        <p:spPr bwMode="auto">
          <a:xfrm>
            <a:off x="212725" y="1027113"/>
            <a:ext cx="8550275"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dirty="0"/>
              <a:t> </a:t>
            </a:r>
            <a:r>
              <a:rPr lang="en-US" sz="2400" dirty="0" smtClean="0"/>
              <a:t>Why do undergraduate research?</a:t>
            </a:r>
          </a:p>
          <a:p>
            <a:pPr lvl="1">
              <a:buFontTx/>
              <a:buChar char="•"/>
            </a:pPr>
            <a:r>
              <a:rPr lang="en-US" dirty="0" smtClean="0"/>
              <a:t>GREAT THING on your resume</a:t>
            </a:r>
          </a:p>
          <a:p>
            <a:pPr lvl="1">
              <a:buFontTx/>
              <a:buChar char="•"/>
            </a:pPr>
            <a:r>
              <a:rPr lang="en-US" dirty="0" smtClean="0"/>
              <a:t>GREAT for getting good letters of recommendation</a:t>
            </a:r>
          </a:p>
          <a:p>
            <a:pPr lvl="1">
              <a:buFontTx/>
              <a:buChar char="•"/>
            </a:pPr>
            <a:r>
              <a:rPr lang="en-US" dirty="0" smtClean="0"/>
              <a:t>GREAT for getting a chance to publish a paper</a:t>
            </a:r>
          </a:p>
          <a:p>
            <a:pPr lvl="1">
              <a:buFontTx/>
              <a:buChar char="•"/>
            </a:pPr>
            <a:r>
              <a:rPr lang="en-US" dirty="0" smtClean="0"/>
              <a:t>GREAT job (flexible)</a:t>
            </a:r>
          </a:p>
          <a:p>
            <a:pPr lvl="1">
              <a:buFontTx/>
              <a:buChar char="•"/>
            </a:pPr>
            <a:r>
              <a:rPr lang="en-US" dirty="0" smtClean="0"/>
              <a:t>GREAT chance to find out if you want to go to graduate school</a:t>
            </a:r>
          </a:p>
          <a:p>
            <a:pPr lvl="1">
              <a:buFontTx/>
              <a:buChar char="•"/>
            </a:pPr>
            <a:r>
              <a:rPr lang="en-US" dirty="0" smtClean="0"/>
              <a:t>GREAT opportunity for travel</a:t>
            </a:r>
          </a:p>
          <a:p>
            <a:pPr lvl="1">
              <a:buFontTx/>
              <a:buChar char="•"/>
            </a:pPr>
            <a:endParaRPr lang="en-US" dirty="0" smtClean="0"/>
          </a:p>
          <a:p>
            <a:pPr lvl="1">
              <a:buFontTx/>
              <a:buChar char="•"/>
            </a:pPr>
            <a:endParaRPr lang="en-US" dirty="0"/>
          </a:p>
          <a:p>
            <a:pPr>
              <a:buFontTx/>
              <a:buChar char="•"/>
            </a:pPr>
            <a:r>
              <a:rPr lang="en-US" dirty="0" smtClean="0"/>
              <a:t>How do I do undergraduate research?</a:t>
            </a:r>
          </a:p>
          <a:p>
            <a:pPr lvl="1">
              <a:buFontTx/>
              <a:buChar char="•"/>
            </a:pPr>
            <a:r>
              <a:rPr lang="en-US" dirty="0"/>
              <a:t> </a:t>
            </a:r>
            <a:r>
              <a:rPr lang="en-US" dirty="0" smtClean="0"/>
              <a:t>SURF\Honors Grant (talk about soon)</a:t>
            </a:r>
          </a:p>
          <a:p>
            <a:pPr lvl="1">
              <a:buFontTx/>
              <a:buChar char="•"/>
            </a:pPr>
            <a:r>
              <a:rPr lang="en-US" dirty="0"/>
              <a:t> </a:t>
            </a:r>
            <a:r>
              <a:rPr lang="en-US" dirty="0" smtClean="0"/>
              <a:t>Class Credit</a:t>
            </a:r>
          </a:p>
          <a:p>
            <a:pPr lvl="1">
              <a:buFontTx/>
              <a:buChar char="•"/>
            </a:pPr>
            <a:r>
              <a:rPr lang="en-US" dirty="0"/>
              <a:t> </a:t>
            </a:r>
            <a:r>
              <a:rPr lang="en-US" dirty="0" smtClean="0"/>
              <a:t>Work Study</a:t>
            </a:r>
          </a:p>
          <a:p>
            <a:pPr lvl="1">
              <a:buFontTx/>
              <a:buChar char="•"/>
            </a:pPr>
            <a:r>
              <a:rPr lang="en-US" dirty="0"/>
              <a:t> </a:t>
            </a:r>
            <a:r>
              <a:rPr lang="en-US" dirty="0" smtClean="0"/>
              <a:t>Hourly pay as part of grant</a:t>
            </a:r>
          </a:p>
          <a:p>
            <a:pPr lvl="1">
              <a:buFontTx/>
              <a:buChar char="•"/>
            </a:pPr>
            <a:endParaRPr lang="en-US" dirty="0"/>
          </a:p>
          <a:p>
            <a:pPr>
              <a:buFontTx/>
              <a:buChar char="•"/>
            </a:pPr>
            <a:endParaRPr lang="en-US" dirty="0"/>
          </a:p>
          <a:p>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5037353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t>What is a SURF and an REU?</a:t>
            </a:r>
            <a:endParaRPr lang="en-US" sz="2800" b="1" dirty="0"/>
          </a:p>
        </p:txBody>
      </p:sp>
      <p:sp>
        <p:nvSpPr>
          <p:cNvPr id="106501" name="Text Box 5"/>
          <p:cNvSpPr txBox="1">
            <a:spLocks noChangeArrowheads="1"/>
          </p:cNvSpPr>
          <p:nvPr/>
        </p:nvSpPr>
        <p:spPr bwMode="auto">
          <a:xfrm>
            <a:off x="212724" y="1027113"/>
            <a:ext cx="855027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dirty="0" smtClean="0"/>
              <a:t>What is a SURF?</a:t>
            </a:r>
          </a:p>
          <a:p>
            <a:pPr lvl="1">
              <a:buFontTx/>
              <a:buChar char="•"/>
            </a:pPr>
            <a:r>
              <a:rPr lang="en-US" dirty="0"/>
              <a:t> </a:t>
            </a:r>
            <a:r>
              <a:rPr lang="en-US" dirty="0" smtClean="0"/>
              <a:t>State Undergraduate Research Fund, competitive grant.</a:t>
            </a:r>
          </a:p>
          <a:p>
            <a:pPr lvl="1">
              <a:buFontTx/>
              <a:buChar char="•"/>
            </a:pPr>
            <a:r>
              <a:rPr lang="en-US" dirty="0" smtClean="0"/>
              <a:t> Work with a professor, get money.</a:t>
            </a:r>
          </a:p>
          <a:p>
            <a:pPr lvl="1">
              <a:buFontTx/>
              <a:buChar char="•"/>
            </a:pPr>
            <a:r>
              <a:rPr lang="en-US" dirty="0" smtClean="0"/>
              <a:t> Training session October 4 and October 10</a:t>
            </a:r>
          </a:p>
          <a:p>
            <a:pPr lvl="1">
              <a:buFontTx/>
              <a:buChar char="•"/>
            </a:pPr>
            <a:r>
              <a:rPr lang="en-US" dirty="0" smtClean="0"/>
              <a:t> I find out </a:t>
            </a:r>
            <a:r>
              <a:rPr lang="en-US" dirty="0"/>
              <a:t>about it…. </a:t>
            </a:r>
            <a:r>
              <a:rPr lang="en-US" dirty="0">
                <a:hlinkClick r:id="rId2"/>
              </a:rPr>
              <a:t>http://</a:t>
            </a:r>
            <a:r>
              <a:rPr lang="en-US" dirty="0" smtClean="0">
                <a:hlinkClick r:id="rId2"/>
              </a:rPr>
              <a:t>honorscollege.uark.edu/98.php</a:t>
            </a:r>
            <a:endParaRPr lang="en-US" dirty="0" smtClean="0"/>
          </a:p>
          <a:p>
            <a:pPr lvl="1">
              <a:buFontTx/>
              <a:buChar char="•"/>
            </a:pPr>
            <a:r>
              <a:rPr lang="en-US" dirty="0"/>
              <a:t> How do I do a SURF? </a:t>
            </a:r>
            <a:r>
              <a:rPr lang="en-US" dirty="0">
                <a:hlinkClick r:id="rId3"/>
              </a:rPr>
              <a:t>http://</a:t>
            </a:r>
            <a:r>
              <a:rPr lang="en-US" dirty="0" smtClean="0">
                <a:hlinkClick r:id="rId3"/>
              </a:rPr>
              <a:t>honorscollege.uark.edu/232.php</a:t>
            </a:r>
            <a:endParaRPr lang="en-US" dirty="0" smtClean="0"/>
          </a:p>
          <a:p>
            <a:pPr lvl="1">
              <a:buFontTx/>
              <a:buChar char="•"/>
            </a:pPr>
            <a:r>
              <a:rPr lang="en-US" dirty="0"/>
              <a:t> </a:t>
            </a:r>
            <a:r>
              <a:rPr lang="en-US" dirty="0" smtClean="0"/>
              <a:t>When are the deadlines? </a:t>
            </a:r>
          </a:p>
          <a:p>
            <a:pPr lvl="1">
              <a:buFontTx/>
              <a:buChar char="•"/>
            </a:pPr>
            <a:r>
              <a:rPr lang="en-US" dirty="0">
                <a:hlinkClick r:id="rId4"/>
              </a:rPr>
              <a:t>http://</a:t>
            </a:r>
            <a:r>
              <a:rPr lang="en-US" dirty="0" smtClean="0">
                <a:hlinkClick r:id="rId4"/>
              </a:rPr>
              <a:t>honorscollege.uark.edu/183.php</a:t>
            </a:r>
            <a:r>
              <a:rPr lang="en-US" dirty="0" smtClean="0"/>
              <a:t> </a:t>
            </a:r>
          </a:p>
          <a:p>
            <a:pPr lvl="1">
              <a:buFontTx/>
              <a:buChar char="•"/>
            </a:pPr>
            <a:r>
              <a:rPr lang="en-US" dirty="0" smtClean="0"/>
              <a:t>If you want to do this in the fall, the time is now!</a:t>
            </a:r>
          </a:p>
          <a:p>
            <a:pPr>
              <a:buFontTx/>
              <a:buChar char="•"/>
            </a:pPr>
            <a:r>
              <a:rPr lang="en-US" dirty="0" smtClean="0"/>
              <a:t>What is an REU?</a:t>
            </a:r>
          </a:p>
          <a:p>
            <a:pPr lvl="1">
              <a:buFontTx/>
              <a:buChar char="•"/>
            </a:pPr>
            <a:r>
              <a:rPr lang="en-US" dirty="0"/>
              <a:t> </a:t>
            </a:r>
            <a:r>
              <a:rPr lang="en-US" dirty="0" smtClean="0"/>
              <a:t>A summer research experience</a:t>
            </a:r>
          </a:p>
          <a:p>
            <a:pPr lvl="1">
              <a:buFontTx/>
              <a:buChar char="•"/>
            </a:pPr>
            <a:r>
              <a:rPr lang="en-US" dirty="0"/>
              <a:t> </a:t>
            </a:r>
            <a:r>
              <a:rPr lang="en-US" dirty="0" smtClean="0"/>
              <a:t>You get paid</a:t>
            </a:r>
          </a:p>
          <a:p>
            <a:pPr lvl="1">
              <a:buFontTx/>
              <a:buChar char="•"/>
            </a:pPr>
            <a:r>
              <a:rPr lang="en-US" dirty="0" smtClean="0"/>
              <a:t>You get experience.</a:t>
            </a:r>
          </a:p>
          <a:p>
            <a:pPr lvl="1">
              <a:buFontTx/>
              <a:buChar char="•"/>
            </a:pPr>
            <a:r>
              <a:rPr lang="en-US" dirty="0" smtClean="0"/>
              <a:t> Great way to decide if you want to go to a school.</a:t>
            </a:r>
            <a:endParaRPr lang="en-US" dirty="0"/>
          </a:p>
          <a:p>
            <a:pPr>
              <a:buFontTx/>
              <a:buChar char="•"/>
            </a:pPr>
            <a:endParaRPr lang="en-US" dirty="0" smtClean="0"/>
          </a:p>
          <a:p>
            <a:pPr lvl="1">
              <a:buFontTx/>
              <a:buChar char="•"/>
            </a:pPr>
            <a:endParaRPr lang="en-US" dirty="0" smtClean="0"/>
          </a:p>
          <a:p>
            <a:pPr lvl="1">
              <a:buFontTx/>
              <a:buChar char="•"/>
            </a:pPr>
            <a:endParaRPr lang="en-US" dirty="0"/>
          </a:p>
          <a:p>
            <a:pPr>
              <a:buFontTx/>
              <a:buChar char="•"/>
            </a:pPr>
            <a:endParaRPr lang="en-US" dirty="0"/>
          </a:p>
          <a:p>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188632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t>How do I approach a professor about research?</a:t>
            </a:r>
            <a:endParaRPr lang="en-US" sz="2800" b="1" dirty="0"/>
          </a:p>
        </p:txBody>
      </p:sp>
      <p:sp>
        <p:nvSpPr>
          <p:cNvPr id="106501" name="Text Box 5"/>
          <p:cNvSpPr txBox="1">
            <a:spLocks noChangeArrowheads="1"/>
          </p:cNvSpPr>
          <p:nvPr/>
        </p:nvSpPr>
        <p:spPr bwMode="auto">
          <a:xfrm>
            <a:off x="212724" y="1027113"/>
            <a:ext cx="8550275"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dirty="0" smtClean="0"/>
              <a:t>Good</a:t>
            </a:r>
          </a:p>
          <a:p>
            <a:pPr lvl="1">
              <a:buFontTx/>
              <a:buChar char="•"/>
            </a:pPr>
            <a:r>
              <a:rPr lang="en-US" dirty="0" smtClean="0"/>
              <a:t>Knock on their doors and ask them to talk.</a:t>
            </a:r>
          </a:p>
          <a:p>
            <a:pPr>
              <a:buFontTx/>
              <a:buChar char="•"/>
            </a:pPr>
            <a:r>
              <a:rPr lang="en-US" dirty="0" smtClean="0"/>
              <a:t>Better</a:t>
            </a:r>
          </a:p>
          <a:p>
            <a:pPr lvl="1">
              <a:buFontTx/>
              <a:buChar char="•"/>
            </a:pPr>
            <a:r>
              <a:rPr lang="en-US" dirty="0" smtClean="0"/>
              <a:t>Set up an appointment and have looked at their website.</a:t>
            </a:r>
          </a:p>
          <a:p>
            <a:pPr>
              <a:buFontTx/>
              <a:buChar char="•"/>
            </a:pPr>
            <a:r>
              <a:rPr lang="en-US" dirty="0" smtClean="0"/>
              <a:t>Best</a:t>
            </a:r>
          </a:p>
          <a:p>
            <a:pPr lvl="1">
              <a:buFontTx/>
              <a:buChar char="•"/>
            </a:pPr>
            <a:r>
              <a:rPr lang="en-US" dirty="0" smtClean="0"/>
              <a:t>Set up an appointment via email, look at their website, have read one of their papers, and ask a question about it.</a:t>
            </a:r>
          </a:p>
          <a:p>
            <a:pPr lvl="1">
              <a:buFontTx/>
              <a:buChar char="•"/>
            </a:pPr>
            <a:endParaRPr lang="en-US" dirty="0"/>
          </a:p>
          <a:p>
            <a:pPr>
              <a:buFontTx/>
              <a:buChar char="•"/>
            </a:pPr>
            <a:r>
              <a:rPr lang="en-US" dirty="0" smtClean="0"/>
              <a:t>Tell them</a:t>
            </a:r>
          </a:p>
          <a:p>
            <a:pPr lvl="1">
              <a:buFontTx/>
              <a:buChar char="•"/>
            </a:pPr>
            <a:r>
              <a:rPr lang="en-US" dirty="0"/>
              <a:t> </a:t>
            </a:r>
            <a:r>
              <a:rPr lang="en-US" dirty="0" smtClean="0"/>
              <a:t>I want to do research</a:t>
            </a:r>
          </a:p>
          <a:p>
            <a:pPr lvl="1">
              <a:buFontTx/>
              <a:buChar char="•"/>
            </a:pPr>
            <a:r>
              <a:rPr lang="en-US" dirty="0"/>
              <a:t> </a:t>
            </a:r>
            <a:r>
              <a:rPr lang="en-US" dirty="0" smtClean="0"/>
              <a:t>Whether or not you are interested in further school </a:t>
            </a:r>
          </a:p>
          <a:p>
            <a:pPr lvl="1">
              <a:buFontTx/>
              <a:buChar char="•"/>
            </a:pPr>
            <a:r>
              <a:rPr lang="en-US" dirty="0"/>
              <a:t> </a:t>
            </a:r>
            <a:r>
              <a:rPr lang="en-US" dirty="0" smtClean="0"/>
              <a:t>Bring a resume</a:t>
            </a:r>
          </a:p>
          <a:p>
            <a:pPr lvl="1">
              <a:buFontTx/>
              <a:buChar char="•"/>
            </a:pPr>
            <a:r>
              <a:rPr lang="en-US" dirty="0"/>
              <a:t> </a:t>
            </a:r>
            <a:r>
              <a:rPr lang="en-US" dirty="0" smtClean="0"/>
              <a:t>Be enthusiastic</a:t>
            </a:r>
          </a:p>
          <a:p>
            <a:pPr lvl="1">
              <a:buFontTx/>
              <a:buChar char="•"/>
            </a:pPr>
            <a:r>
              <a:rPr lang="en-US" dirty="0"/>
              <a:t> </a:t>
            </a:r>
            <a:r>
              <a:rPr lang="en-US" dirty="0" smtClean="0"/>
              <a:t>Tell them you don’t know exactly what you want to do</a:t>
            </a:r>
          </a:p>
          <a:p>
            <a:pPr lvl="1">
              <a:buFontTx/>
              <a:buChar char="•"/>
            </a:pPr>
            <a:endParaRPr lang="en-US" dirty="0"/>
          </a:p>
          <a:p>
            <a:pPr lvl="1">
              <a:buFontTx/>
              <a:buChar char="•"/>
            </a:pPr>
            <a:endParaRPr lang="en-US" dirty="0"/>
          </a:p>
          <a:p>
            <a:pPr>
              <a:buFontTx/>
              <a:buChar char="•"/>
            </a:pPr>
            <a:endParaRPr lang="en-US" dirty="0" smtClean="0"/>
          </a:p>
          <a:p>
            <a:pPr lvl="1">
              <a:buFontTx/>
              <a:buChar char="•"/>
            </a:pPr>
            <a:endParaRPr lang="en-US" dirty="0" smtClean="0"/>
          </a:p>
          <a:p>
            <a:pPr lvl="1">
              <a:buFontTx/>
              <a:buChar char="•"/>
            </a:pPr>
            <a:endParaRPr lang="en-US" dirty="0"/>
          </a:p>
          <a:p>
            <a:pPr>
              <a:buFontTx/>
              <a:buChar char="•"/>
            </a:pPr>
            <a:endParaRPr lang="en-US" dirty="0"/>
          </a:p>
          <a:p>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9878930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smtClean="0"/>
              <a:t>Writing the SURF grant</a:t>
            </a:r>
            <a:endParaRPr lang="en-US" sz="2800" b="1" dirty="0"/>
          </a:p>
        </p:txBody>
      </p:sp>
      <p:sp>
        <p:nvSpPr>
          <p:cNvPr id="106501" name="Text Box 5"/>
          <p:cNvSpPr txBox="1">
            <a:spLocks noChangeArrowheads="1"/>
          </p:cNvSpPr>
          <p:nvPr/>
        </p:nvSpPr>
        <p:spPr bwMode="auto">
          <a:xfrm>
            <a:off x="212724" y="1027113"/>
            <a:ext cx="85502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dirty="0" smtClean="0"/>
              <a:t>5 pages…not that hard, but takes time.</a:t>
            </a:r>
          </a:p>
          <a:p>
            <a:pPr>
              <a:buFontTx/>
              <a:buChar char="•"/>
            </a:pPr>
            <a:endParaRPr lang="en-US" dirty="0"/>
          </a:p>
          <a:p>
            <a:pPr>
              <a:buFontTx/>
              <a:buChar char="•"/>
            </a:pPr>
            <a:r>
              <a:rPr lang="en-US" dirty="0" smtClean="0"/>
              <a:t> Has to be written by you.</a:t>
            </a:r>
          </a:p>
          <a:p>
            <a:pPr>
              <a:buFontTx/>
              <a:buChar char="•"/>
            </a:pPr>
            <a:endParaRPr lang="en-US" dirty="0"/>
          </a:p>
          <a:p>
            <a:pPr>
              <a:buFontTx/>
              <a:buChar char="•"/>
            </a:pPr>
            <a:r>
              <a:rPr lang="en-US" dirty="0" smtClean="0"/>
              <a:t> Your professor will help you with idea and general structure.</a:t>
            </a:r>
          </a:p>
          <a:p>
            <a:pPr>
              <a:buFontTx/>
              <a:buChar char="•"/>
            </a:pPr>
            <a:endParaRPr lang="en-US" dirty="0"/>
          </a:p>
          <a:p>
            <a:pPr>
              <a:buFontTx/>
              <a:buChar char="•"/>
            </a:pPr>
            <a:r>
              <a:rPr lang="en-US" dirty="0" smtClean="0"/>
              <a:t> Longest lead time is your letters!</a:t>
            </a:r>
          </a:p>
          <a:p>
            <a:pPr lvl="1">
              <a:buFontTx/>
              <a:buChar char="•"/>
            </a:pPr>
            <a:endParaRPr lang="en-US" dirty="0"/>
          </a:p>
          <a:p>
            <a:pPr lvl="1">
              <a:buFontTx/>
              <a:buChar char="•"/>
            </a:pPr>
            <a:endParaRPr lang="en-US" dirty="0"/>
          </a:p>
          <a:p>
            <a:pPr>
              <a:buFontTx/>
              <a:buChar char="•"/>
            </a:pPr>
            <a:endParaRPr lang="en-US" dirty="0" smtClean="0"/>
          </a:p>
          <a:p>
            <a:pPr lvl="1">
              <a:buFontTx/>
              <a:buChar char="•"/>
            </a:pPr>
            <a:endParaRPr lang="en-US" dirty="0" smtClean="0"/>
          </a:p>
          <a:p>
            <a:pPr lvl="1">
              <a:buFontTx/>
              <a:buChar char="•"/>
            </a:pPr>
            <a:endParaRPr lang="en-US" dirty="0"/>
          </a:p>
          <a:p>
            <a:pPr>
              <a:buFontTx/>
              <a:buChar char="•"/>
            </a:pPr>
            <a:endParaRPr lang="en-US" dirty="0"/>
          </a:p>
          <a:p>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4112300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3601</TotalTime>
  <Words>600</Words>
  <Application>Microsoft Macintosh PowerPoint</Application>
  <PresentationFormat>On-screen Show (4:3)</PresentationFormat>
  <Paragraphs>93</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University of Arkansas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jhesteki</dc:creator>
  <cp:lastModifiedBy>Aundria Eoff</cp:lastModifiedBy>
  <cp:revision>164</cp:revision>
  <dcterms:created xsi:type="dcterms:W3CDTF">2008-04-03T14:30:10Z</dcterms:created>
  <dcterms:modified xsi:type="dcterms:W3CDTF">2013-10-09T20:15:16Z</dcterms:modified>
</cp:coreProperties>
</file>